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8" r:id="rId3"/>
    <p:sldId id="265" r:id="rId4"/>
    <p:sldId id="278" r:id="rId5"/>
    <p:sldId id="276" r:id="rId6"/>
    <p:sldId id="277" r:id="rId7"/>
    <p:sldId id="290" r:id="rId8"/>
    <p:sldId id="279" r:id="rId9"/>
    <p:sldId id="281" r:id="rId10"/>
    <p:sldId id="282" r:id="rId11"/>
    <p:sldId id="283" r:id="rId12"/>
    <p:sldId id="289" r:id="rId13"/>
    <p:sldId id="280" r:id="rId14"/>
    <p:sldId id="284" r:id="rId15"/>
    <p:sldId id="285" r:id="rId16"/>
    <p:sldId id="286" r:id="rId17"/>
    <p:sldId id="287" r:id="rId18"/>
    <p:sldId id="269" r:id="rId19"/>
    <p:sldId id="274" r:id="rId20"/>
    <p:sldId id="271" r:id="rId21"/>
    <p:sldId id="272" r:id="rId22"/>
    <p:sldId id="275" r:id="rId23"/>
    <p:sldId id="270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60CA-8C44-4483-B8B4-8B65643FE4EE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6616-6AD8-4A56-85B7-0FC24E65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45AD-E2D2-4EF7-8B50-93C64A424555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83B0-7E55-478E-A42C-D0583BC33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9886-8C4B-40CD-928D-3996AF53CFB7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739C-A8CE-466E-86F3-AB6405562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5023-BC91-4A71-8F5B-87FF97F26EBA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FFA6-2F29-4B47-9CFA-B80F6F2C9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1751-D060-414B-BCCE-F9B600416296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712E-D40E-4E3F-AAA7-9BF507BF4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7C31-9DA8-42ED-A503-F0EA431DF472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58AD-1B81-4CDB-A707-E49004A6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C63E-7C13-4B76-B806-D8DC7AD1F1E0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B9A5-3353-4343-8F30-3005B8C26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0A4E-E969-4D81-8165-487B474176DD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3C21-EA25-4A1D-9004-B28928E9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45F1-2155-4F4B-AD1B-7462DFDAC387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600C-0168-4A69-9310-349A8626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7145-7E1F-4E86-B3D2-3F834AF57969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139B-2ACC-4BAA-965C-CEE5E552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42CC-E641-4E43-8DFB-9429EEE34F75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6307-0720-444F-A878-7A21B0DC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95BBFA-D14B-4236-AA28-3B1AA3B0AA10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DE179D-D785-4A84-879C-2C6085F9C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66" r:id="rId7"/>
    <p:sldLayoutId id="2147483871" r:id="rId8"/>
    <p:sldLayoutId id="2147483872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3kWJfkqT0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OckLspTwG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4495800" cy="2590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Learning Goal 2: Compare the major political, economic, social, cultural and technological developments of the Mayan, Incan and Aztec civilizations. (6A,27B)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Rectangle 2"/>
          <p:cNvSpPr/>
          <p:nvPr/>
        </p:nvSpPr>
        <p:spPr>
          <a:xfrm>
            <a:off x="1" y="6096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Pre-Columbian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Aztec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</a:t>
            </a:r>
          </a:p>
          <a:p>
            <a:pPr lvl="1" eaLnBrk="1" hangingPunct="1"/>
            <a:r>
              <a:rPr lang="en-US" altLang="en-US" u="sng" smtClean="0"/>
              <a:t>Chinampa</a:t>
            </a:r>
            <a:r>
              <a:rPr lang="en-US" altLang="en-US" smtClean="0"/>
              <a:t> method of agriculture, </a:t>
            </a:r>
            <a:r>
              <a:rPr lang="en-US" altLang="en-US" u="sng" smtClean="0"/>
              <a:t>flat reeds were placed in shallow areas of the lake, covered in soil, and then farmed</a:t>
            </a:r>
          </a:p>
          <a:p>
            <a:pPr lvl="1" eaLnBrk="1" hangingPunct="1"/>
            <a:r>
              <a:rPr lang="en-US" altLang="en-US" u="sng" smtClean="0"/>
              <a:t>Maize</a:t>
            </a:r>
            <a:r>
              <a:rPr lang="en-US" altLang="en-US" smtClean="0"/>
              <a:t> was most important crop</a:t>
            </a:r>
          </a:p>
          <a:p>
            <a:pPr lvl="1" eaLnBrk="1" hangingPunct="1"/>
            <a:r>
              <a:rPr lang="en-US" altLang="en-US" smtClean="0"/>
              <a:t>Developed </a:t>
            </a:r>
            <a:r>
              <a:rPr lang="en-US" altLang="en-US" u="sng" smtClean="0"/>
              <a:t>extensive trade routes all over Mesoamerica</a:t>
            </a:r>
          </a:p>
          <a:p>
            <a:pPr lvl="1" eaLnBrk="1" hangingPunct="1"/>
            <a:r>
              <a:rPr lang="en-US" altLang="en-US" smtClean="0"/>
              <a:t>Used </a:t>
            </a:r>
            <a:r>
              <a:rPr lang="en-US" altLang="en-US" u="sng" smtClean="0"/>
              <a:t>cacao beans </a:t>
            </a:r>
            <a:r>
              <a:rPr lang="en-US" altLang="en-US" smtClean="0"/>
              <a:t>as currency</a:t>
            </a:r>
          </a:p>
          <a:p>
            <a:pPr eaLnBrk="1" hangingPunct="1"/>
            <a:r>
              <a:rPr lang="en-US" altLang="en-US" smtClean="0"/>
              <a:t>Geographic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15364" name="Picture 6" descr="cac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87775"/>
            <a:ext cx="2667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173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4" descr="data:image/jpeg;base64,/9j/4AAQSkZJRgABAQAAAQABAAD/2wCEAAkGBxQTEhUUExMWFhUXGBkYGBgYGBgZGhcYFxcXGBgaGhcYHCggGB0lHBcYITEhJSkrLi4uGB8zODMsNygtLisBCgoKDg0OGxAQGzYkHyQsLCwsLCwsLywsLCwsLCwsLCw0LCwsLCwsLCwsLCwsLCwsLCwsLCwsLCwsLCwsLCwsLP/AABEIAKUBMQMBIgACEQEDEQH/xAAcAAACAwEBAQEAAAAAAAAAAAAABQEDBAIGBwj/xABCEAABAwIEAwQIBAMGBgMAAAABAAIRAyEEEjFBBVFhInGBkQYTMlKhscHRFELh8GKCkhUjQ3LC8RYzorLS4lNjg//EABoBAAMBAQEBAAAAAAAAAAAAAAABAgMEBQb/xAAuEQACAgECBAQFBQEBAAAAAAAAAQIRAxIhBDFBURMUYaEiMpHR8CNSgeHxsXH/2gAMAwEAAhEDEQA/APtLFa1UsVoUAdqVCEwJUIQgAQhCBghClAgQhCABCEIAFClQgCUKFKABCFCAJQhQgCUKEIAlChCAJQoQgCVCEIAEShCAJQoUoAEIQmAIlQoKTYEqVzKErGZ6SuCopq4IES50CTsvOekHGnBtM0nWJmdzlJEfBWeluJe2mGsIEzmM6RcCNbrytXDltrkwCIkgjK7MeW7VzZcjvShnueD8XbXmBBbE3nVMHVWggEiToN14DhBNKuNu1eJEiJ0jSCD4FMsPjS6oHfmic4m4EACNBAuY5pLO0tx0ewQl7+JsYG5zcxMbLVhq4eJAMdRE9V0RmnyEXIQhWIlChCAJUIQgAQk/H8YWtytbNpdfbWLGdlbwTETTi5Lee/KPJR4i1UOjbUxTQ4MJuZjw+SuXhOKYiapJIBDtQ6YEuJ+Nr8l6TD8Ss2TADQYOptcknlBPVRHLb3ChwhYuH4z1k20Pw2lbVqmmrQiEKUJgQhC5qVA0EmwFygDpSqKGKY/2XAmASJuJ0kK5CYEqEIQAIQhAEqEIQAIVGIxbKYl72tH8RA+a6w+Ja8ZmODhzaQR5hAFqFClICJQhSkMiUKUIoBfgquZrXcwFsCWNx9MfnHhf5KwcSZoSR3hOmTaFvE+EPqVHFpN2xmmLbjysk7SDU9Y4gtDQ0iLNIhrgY2gEL2tOs06OB7iF5Dj9BorVGmzqlSlAGj2OaAT/AFNIPf1XPPGo7ouO5XRbnc0gkuAaZGhhsudfl33jz38KotGYiTlPtSBDjlMHxkJ3wfDlrO1HSABAOoEbfZZGYL++qsEZYbUa06ZnAtE9Bk07uSlYtrG2J8YSajC59nkhkzBJOh/ly/AL1+HaQ0A7BfPuPVqho5w4xSqHMyLim6GhwOstIjxT30N9IW16eVzjmaJl2pba563HmnjaTKcbjYh9NfT2pRrOoYYAFlnPIkl0TDQbCOZm6j0V9O6rqjWYiHNdAz5crmkmATFiJtovJel2Ay46sJJBfmBED225xM95CwVaBawOEi8OBIMcjb+ay31xToPDk42j9CIXl/QX0kGKohrj/e0wA7+IbOB+a9I6prFyBp4WVWZnVSoGiSYCX8R4u2m5rQMxOsbbD4pTisbUFGSCXZzOhsLX5G6Uub2trwSSMpIN5mScsx/T4LGWXsNRNfFWudWEhwLnNzRcNvlEA2JiOe604LEikHSO0BB07WZ/aIvFvHVLxiXNOZwktaxw65Dmub6hpEbQVfjsOWEggFpc4SN3Tfuu4gLL1KN+OwdMkR2mvGaCTAykCentEX3IRUoMLGupOkmb/mJkNyzYwBNo2Co4hVLGsaQZFDtbluZ4ga7lseBXfo7WGSpna3sje7r+1J1AmNuauldEjfhlDKXEE3J1I7hYaabpikfD8Q1r3ls5e6LzEarVh+LNJykguLogciSAfgtIyS2EMkLl7wASTAFylPFuKFj2MadQSbA9wVykkgo3/jWw87N36/7pQ7HZ6D87gSHAGPyze8bWWXh1Q5K2QxILideQmNJI+qyYd7yX5Igi02AE9pp1AOliudzbKpIt4AC2q985WA9u4gxmjTxXpxjW5Q68Ex4zC8fVdULfVkiXvuIg9mxm+gWqriw2iwOOjiNQIiD37G/wVRbjsLY9ehIOG8eYWDOSXcwLLfg+LU6gJDgIMXt81uuRGpDAlVYfENeJaQRosVfF56ZLOZEc9bdZEFI+EPcHhod2Q6YgRoRJ7wCs5ZKaKPXJP6V8X/DYZ9Ue1YNn3jYffwTXMkXHMHTxtI0HOLO3aNZZc27iVpa6iPiPE+LVazy6o8vdzO3QDYdFs9HOP1MNUzsdHNv5XDkR9dlPF+D5C9jcuam/LNwTBiT8LpHlIMGxBgylCakaTx6T9H8J4iyvSZVYey8T3HcHqDZbGuGk6a9F8Y9DvSiphWOYb0yZndh3I5g78tV9C9EsTTeajw4l7zJLiD4W8flsplNRko9wjjbi5LoenQolEqyCUKJQixHgaTuasbWjU+Oiw1mVTYOYO4klZKmCIu6T5/IhOcuxjGPcY1uJsGhmNgCsPE+KZnUHS6WVBE3sb/6R5LM9gnkeizcTplrWOmT6wGN9HErLXJ8zWMUmevf6Wu/KA7wgJf8A2/XNZ75a0kMacokQMx3nmVgdTDf8RoBiJOq4ptBL+0NR3GBNrdVE5N8xxNdXi8Pk0xq4xJgktgTr2dTHVKsNjPU1s7QGtJzCxgZtRHuy4iOTxyVtSkJcQfzHn7h6c1xjsGCwTsD5WBHfF/5Vm6ao1xycZWJ/TCoalZryYeR2svJkZT+vRTgaAe2HAEEN0IBMfI/uV0MHUe9ocPylubUBu/ajvHiFkzmkS10yy1oPUabQk9Tj6nXj0RlXQe8PxTaBIpgNjSCZnTVejo+k59aC4HaYMdpoyExyvMDovA4erFQEg5H3ifzA385HknrKZc98bPdsN45nnKiFxlzDiUpQtLkPjxI5agzAyZG57Infa0Kyti3FwvoPViQNBUpx80sGAtvqZtse6fgq3YYz7TxF7WGrD091brIn0PP0y7j+vjJNbM0EupQCLZZzDTyVjuOU34akCBMUiIcLEFn6+aQHDjP7brtOw5j9VhNMil2ZJaYAj3T+mqrWn0GotdT0uN4mKjqrwSA55YORaykW3I/iLymGRgw1btgk5hqBLWOcGi/ReS/DZWNAdp/mEkgydNyVqNB0OBJm/PcmNklKF2wakOqWMYHvBe0BrqYFj2hqYjv85WOrxmjTyFzjGftDmWuGWNJgSsTaJl1vdMmdkoxHD3GsXVC1wAzNYCZjujoZjqh6KuO5UItupbDyl6bVa9Sq31LfUQ4NJBnUQSZi/LqrMTxQOqiRFosTewvMWIsl2FwzQSxp7JlzQIIymJFz+UzbYEKzE9lwkOG05SQfEWshzi+YTjJPYcYDikUqgNO7y68gdNItBCU4rijnMcMjWzkO8gw0uvO+UKfxDbAviJPsm8md+9VufSLYzRpsRpbZDnHojOpPmzVh8dULnXNzFv4g0m+2gVFKibyROcN35wTfvUnE07jNAJBt/lA18FZTxDCPbBuDp3SjxV1JeNm00rQIWKmHMdHN7p/p/VWuxIjsvZPODceYhYiXHR1L+rpHyVvKpbolYmuZpZXgdkkHMCI5CBtv2lpqY17Q7tf4kzF5c1o5dUtYHSA00p5B3yt0Vr2VfzMBkg+1vt3aIqTXIdpdRq7i9TNTOa4kaDQwDtrou/x7g6QBIzxtBIA/fekz2ODgTREzM5t1YcxNoFjIMOvuZBHTyRUn0DVFdQ45gqddrakNp15Mm4a/UHMACZ8DuvLcV9GQ0tPrg/MLw0jK4d+o69F6hrHk6sA107+vVJW40VKhlwDb31sJiP3us8uqCujs4RrK9LeyFmC9HHH23Ai5ytmZ6E6L0GDq+rAIOWIaHxPQZwNRNjuJkdc+Fq5ZcSL6DdGKeHOc0/mbfv5/vkuOWSc5fEeisMIR+E9nwvj72uyV2xPsuBkE7DNyPWCnNPirSYNrx3WlfOKXDcTSszttOoDhtpIdHNPKL3NaMwk730Pfuu2CyLZo8vNLHWqLPZ/jme8FC8n60e6P6gpWnx9jn8SPcWU6OvZPjUK1U3vAI7Pi4n5yvEMxvN5HKQ76HlZaqdedHA/zffVPWl0H4Mj0NSkeY8FVVoQC4Nk84E/EpMC4iSH7RY8z+nmqxUme1pqTPNZtxrkVokuvsego4KWAkHzA+Q+Cy/gHZnQ51oi4iD0I8LJXqfaPS+p/3VjCbHMRrMk2ib8ykpQ7A4y/cNm4ZwuQbH+HlKHYU9m7rify9ErdUIMNc6YJkF0dbbWK6/FPBs92gGs/vTVCePsJxydzXhsM4F1OSLyNLt27tI/l6pfx7CEBr9DJadLi5HlB811Vxzswfm0kHoHbeEA9wKq4vxH+7/vLy6ABYh14M7AHZV+m+hcfEUk7/wDRSwyBe+awG89F6fA+05swZaZgkAwZBjRJGYaXS0RPsjkOfefgmPBK7wajQ4QHOEkTny2v0sdOawaXzPkj0G7WlLdjpjalwTabzF9DAjQKuo9wgEgSJAlu2tiCTqsuH4qcjJEywaHcS0jzabrPxMU6wZmaZb32mJNu5dH6aWx5VZLp8jfUxDt3GCORHyA2VADXD/mX/mSVuApEGHuBGwJ05rQcRUYzsua6mDBBgPEHUPEEqb9EaqCfV/n8DVlIbPd8fqrG0swI9a+3Oev2SN+Ji5bUvplcXR4Otog8QDmkPe8SIE0227wSe5Ztvsvp/ZpHGmrt/X+h22iGMNQuccoJAMxIG4nmqcE+SXVTBexjuztltA35HxSp+KlpArUxsRkIzNiInLrYaIpYt2Yk1KM2EkQIvaI1vr0SblRqoRjaG7hQJkvfNoN5GsfVDMXTJkuc5pNizNbvb9j4LG3GOOU/3LheWi7hyjIe9Xl7/VlzabRcWlwjW4BOyFN3uheDGnuxpS4iwD/lucP8t/G/zWKtxCnfsO56A+GvVLK3EskOygk7esDTHWQT5rUMXnAOUMts4kxGhmlaOhVSzT7Gflsa6GscRpkz+HcQY2G09UNxtP8A+A9x6gcgk/8AarRZwedpLBeNfzbqaXE2EXf2s1pZEA7dmdyjxcpS4fDsOzjWbUB46eZCBimHWg3zG3cljcbqGOaddc9vMdyl1SoTPrGgTpDiAI2zfNLzGQ0fCYF+MbNxTQf+U3+qIstDuIg/kI00IOngkuYW7f8A0iJixibRBUtHZu5xJGwA1PTxR5nJ39jPyuHt7jipjgYJY63KPsqcRjnT2acAbuyjUckuc4NFi7U7AfGFXi64j2nlxNu0IHKwHf5E7KvMZX/hPl8P4w4jxKo9pp2Ei+mmh3v3bnxSbGOa2zR7IN+btAJ7019SA2Cbm7jJuRoAP3ol9HD5nOzt7AtB3kW+/ks3KU5b9DphGGKFraznhOIYbuEnvMz3LdUec4cdzHnZJcI3JUyl2VwMA845/dN6zTkJcbi/es8kUpHRinqibhxUgkZ7g8jbpcRz3Uf2oTo8E/H4qmmwOuR+9fqtDKO4bJW6nNrazz5w4eMmmWfjne8fNqla/wAVV9w+Q+yFVz9TH9Lsvz+BWzhjak5bRbx8VnxPo6dbeH7C08DDzVF7GQY00ET5HzT97DO/xXVCKnHdHPOTg6Ts8VU4S9mhcFUBWb+bMNYOvxC9y6lIu2f6lU/ABw9kDrJlEuHTHHiZI8Q/FvHt0gb6wRy5GBurqXEKepY4G2hBHSBbmvUV+Ft2t3T9Utq8EnaesfVZPC+hsuJXUx0cU1zRDyAf4QTsImeq5Y5ontOO/sjkeZ6Fb6PASBZpAnQ5un2C1DgDokNHd59epWbwyK8eHYS13tDXQHOMEX39oddx8VU7F0W4fOQXOFhJN3afs9U//sZwNwOthzncLzPEsI3176YAjK1lgBDzcGf8wDf5kpYWlcjTFxClKoo9PwnDSQOok9Ggu8pjzS3hFHKXTc5SfOSUywOMYA15cA25c6bNGbc7aAeK5o0x2iL5oAI3b+qnjHUEkb8HvKTYqw7wGNBYTlLxvzzD4kq4kDSnOvPkOvNO6XAnBwzEEHWLRqRY7XIWl3B2dSf8wA8oW3l5Pc43xSXJHmS6xHqxppfw3iEB1/Y/7efedl6IcMaL2/q+wU/h2i2S3QOI85QuH7sl8U+iPP06pnQd8DmencrA93hHLu6dCnoDB/hgfyt+pK7Lm8h5j/SEeXgT5mYjp8FZUBcJzbj7ALEOBmYyOHWfjdekrOGU/SfqsVB4D8xaD3xC2ljVIzXETt7iSvwFzbkkieYPy0WdvA5No8Rp8V659UOESAOQE/8AauqWGbrld/S76wpeFXsylxMzy44Kaewce4wO4An4lbuHYclx9YAeW3OZF5T91O/sjxj9UBg/hHifpCccEVK2KXFZHGjG7As7lU7hbdviAVvczq1Rl6+Tf0Wvw9jnTl3MDODt5AbWaFceEjm4+C2NJOmbwCu7fuv84Roi+g9cu4tdwknmPKforqXCg3r1J+y2ZXbgeLifquajsoLjlgdPqq8OC3YapPZC+sxjZAhzgJi4EnQEkwEpe5jGl7v+YdrQ0fIusOggDa+rhmGqVc73OAa5xykAnNtmEmI2Bi8LfQ4VTacxbnPN9/IaBcmjJN7Kl0O3XgxRpu31EuEwj65BEtb7xEAA+6NXO66J7TwDGNDQ2RzdcnmT1Wov6qtz1vi4fQjnz8U8r35HlfSik1lVj8oAIEx0J+MELluJY8QJv+4lMeOYtjMpe3N2hAgH3ide4LXhfSZhpkOpua0g6EOMc4MLlz4ouW7o9Dhc01j+FWccDfq3oPhI+3kmoC20AH0Q/YsDh3QHD4FY3PC7MEdMKPM4uWrK5dzuEI9d1KFtRzmKmWA9ljQeclXevcefkVXSeNzHd+7LoPZu6SsVa5Gr3J/EH9ypOIeeXkB8102oxT+Jj2W+JP0Tti2OJf08IUkuBR68nZvz+ajXfyCBWdiu7cro4knVyoe0ASTA3JMJVQb62rnLy1g9kaW5kbl3LYd6iUqr1NIQck30Q4FU+8vD4isBUr0ywl7nvGb+aQRy1C9r6tnv+QXmeMU2sxQcNHNbcjcOyk+WVZcQrhfY6eBf6ldzZisROBqMLQC0tzQInNUaSfOT3ELTweuwubBMdmOvZJHyVeMa2MxEse1zXDnrB8gD/wDmsHo3UGRtrgnlqDOniQuTK/kk+lfc78K2yRXW/se39Z+yVAcenxPzWDF8QZSEvcB5Se4ASUlr+lzJgMe4dXfS69PWlzPHjjlLkepc53d4AfdLsdxFlP23weUgnwAXkMRxipUcZc4NP5WwPAndLq1S50j9+azeTsdEeG/cz1VTj9Mf4dU9bD/VKlvpBTykhrpAkAx85PmvM4So3ZxmL8u62iHvl31M3+3cs9bNfAgN/wDiGq4SGsg6b2781yuf7Zr+43WPZP3S44oxo0xa4+Kz1K45Zh15/Hqk5yLWLH2H1H0ie2z2tJOwJB6bwEzw/HGO1BbtJE37wvH0nsJmw3Inlt1PRaw4uMsYSZ7OVkQPJCzSXUT4eEuh6zFcQpsbmc8Ad4APdz8EgxXpUP8ACbI951h5a+cJVisDmINU06Z2JcA7yEnzUYfC0/8ADa+u7o0tb3mJPiVnLM3vf0+/9mkOGjHp9fsPcD6UPdA9U4n+H4TNh4lb8R6RNb7bod7re0R3kCAvPfhsU8Q1mRumWWtA8yrcF6PvzA1coZMkBwl3S1lmsr/d7mjwwr5b/g9JhOIio3M3NHUEStLKrv2IVNTEta2RDWgaAkwByAWehxKk4gZpLtLQD3E69y6o5sbW8jzp8NmttRpDEYk8wleJqOruyz2G+0ecjTvI15A8yrsVXJPq2QSdTsOZPQfEwOavo4YNaADb4k7knmr+fZcv+me+JW+b9jguOmg5CLKWn9ldiOU96DV6LRR7swbbIDj+wi64fV6pT6QY0sovImSMoPfb5Sqb0oIwcmkY+J1xVLdx2iOvaDQf+l3mqsTUywAwRECFTw+HNaQPZptHxefqt1LDkhg3Ijxdr5D5Lyc0tWSj6TBFQw2e19HWzgqY0/uo8hH0S6QnfDGRRBcYaAQSe8hJn0gD057fFeti2TR8/wAR8TTR36wIXfqu79+CFepGFMSipaQLc1Jr9F5XGvq4ap2HHI67Zu3q0g2WzB+krCctVmXm5pt4ti3guTxZLZo7vLJq4P6j4Ygqyk8n9wsFTFAQWhzwdC0Ajxlwhcfiqm1EnlL2jziUlnQvKZBxnHPyXMt94pMcTiNqdJve4u/28lS78STd4A5NHyMWQ+Ivki1wT6y9v8GNdwqOyt9kG595w27hqfJbm5GC5A6ncry+KwpmSXARADTAjqe9ct4QCQYPUzfzJWSnK3LY6Hgg4qG9L39T0p4rRH+I23K/ySfj1enWDMhJcCRYHQ33F7tHxWfEYBgs10Hftged1lOD6tA1sQXHxRKcpKmxwwwg7S9xhi+M5WerNN2ZrQQ4wASIMi8kbeax4f8AunuaDY5iy/5Xt7M+B+BWjh+EpuqAPaRmHZc4HtOH5ZOlh80w43hYyvDf4fD8vlceKxk7aizeCUbcRM7Ck+3VbO/tOP78VScNS995PRoHzK3EOOgiO5DsO86tPmFtbZFIztp0f/st3LTSp0jpSJ/zAn5uhdQWjQ/L6qQXHQfFFhRpFIRdrQOjQFAos90eP6qgYepsQPE/ZbKdIxc38kmNFD6NM2yg+H2VbsCw6NbOsuBd8CVpeQNSR4FdsyxIcP34pMYsq4fED2H02j+FoafMtPzWDFDFQcxeR0cIjoGlPYHvCf31U1AI3n99VOmK6Dcn3PHteOpO+v7Ksp1n0ajHtlpFx1AsQRuOnVeoe0GJE9dCsHEOGl47MSNLwYOo5KtiG2bMZXqVmfiKD3G0PpyTkcJMgbCRtzVVHHl4AOWQPaNxfadt0hoV6+GeHgFhGtjDvCYcE1ZiKFftUyKFXdhPYceh/KsZQo2jM24rGT/lgCN2uFo6fosowoc2ZIYztOg6REZepiPNVVOHYgkAiG6EggtA6kGYTurgQKHq22AvJ1tBLj+9lO0Uty7tvYXYH0gcxz89OZ0A2A0bPIc+ZJ3Qz0lqSS6B/DGnjv5rz9Rt9fEGfjuu3wRz79V2R+BUmcUoxm7aPW4DijnDtX6wBPkmLa7TpryK8ZhMRkMkS02628E5o4kQJtfQm4VrLJGcuGhL0HedIfSOr6x7KQFhDj4kgfI+aYYfGjSZ+JS7jjAalJw37M+II8ifijJlThs9zPBglHKtStBhsM1ge0HkD9SmXCBMvOgMNHIQLpZjqRp1mmLOg9DYBw70x4VWBBAtf6AW8IXHwzisilLf7no8bqeBxj+Ia1cY4jLJgeSysqy4ckFgm5JVwOzQGzvv1ue7aF6Upt8jwVFLmMfVHk7zP2QqfVu993m77IWVs1pHlTSeYDXsqEDQwC0CBtIm64xbKrBJa3qQQ7zBFvAJGHnObm0wdI9k277plha/tNqOeWwbZjBl0XA18Fzapddz01FLkSzHu5t+P0UnGOP5iPL6hB4ZRqA/hy7NHs6ieRLtJ70vxGDez2qZb11HmLBUmmAz/HOGrmOHUifhC5djHHQMM8ifulrAP39lYG/wk+SBm9lFx1AHmPorW4QbuM9P1WSi2psQO9w+Su/D1enmED2NQwLfePkFqp4cjRw8glnqXjw5HRWUa5ae0CPBJjSNWJwbiLvJ35QRoQeYWrBYoVWmlUs+P6v4h16bLCceJOqwOeHHsgg6gyRHIiNFLjY7ouf2XFp1BhSKjuZXFWm57gXxpdw3iwkbGPC2ytp0QNyqsVFDi7v8FyGkbRK2BneuatKbi/RFjo6oh0ax4qSGjV0+P6rK1WBxTEXeuGy6bX/y+ICz+tjUhYMW7M7QOA3t5Tv5qRvYbnGRuzxyqx2NpAXInw+iU027zHeQPorMO4e9PjP0U6hWbHcRpj2QXdwsqjxEG4pH4/7Lkt7pPj5yUMpQNj8ktb6BRx+PafyuHxHzVRax35Gu6xA89VeKPj028lw52UElaUxWVtd6lp9X2bzAvJiwgyrMdxCs7ISGua0CGHSRu+IzHfkNuajD0XVIcey0GQNz1NtOQWqo0aCI7o+OqxnJJlq6MbsYDephWHS7HFnzsVwamDc6M9Wkf4mtc0eV/NbX0bQJ7ySZ8jKqdwwOMkX/AJh8YSWRBRzT4cHmaVejUj8s5SfAhcnC1qczScB07Q6XEwuKnBQdwDtc/Zd4fCVm+xWI5BpMeRKrxPUWlFrcXlEGRG2h8VViMQHtGXUEiTvofstD8bXFqgpvH8cSe4CT8FW7EUT7eHczqyQP+ofRPXa5fQpRSfM54zi6gFM/4YAc/TW4F9dJ81OCqmmHRcNGcdRHRa6lei8dmrlkBpa9tiOpkA6rjC8KcPZcyo2CLOFgdrws00opcjV25PszvB+kQ/PScOoIPwIHzTfBcZokyHCf4mn9QkR4aRGZjmxeIOX4SnfB+CtcWmxkzqIn6eWyp565NmPlIvdpHov7dpe83zCFz/wmPdH78UI8XJ2f0RHg4u6PlzWdoyNRpv8AlXTSCXRPZAOu5/SSpY6Seg/8IXAohzqm3Zb8IP6LUGX4HEFudrIi7ovGaQOc6SmPD8S+qCKhAFxlFiRFyS8m23jdLKPtGP2C4W8grKYuBtmdbpYX52SYqNdXg9Nt2PyzpJ16Rv4Je4xqb76qzDMDKodkDoAMb6C4tr90/HEaTuyQTIFjT3PI5vpulbXqB56nVjVaG4gdR3LbX4G5xzMytadASbdM0R4Sl+Iwj6bsr2wfMEdDoVacXyY7ZcK17OP3XeZxkAk9NfoqaTmjQjxWqnjCPzIY0UNw7vccuTgqmzCOs/RMvxk8lwas/m+KVsdCxuEqHY+YVrMHVG89xWsO6/FHrSDa6HJhoRmY+qNj5Lmpin93d+q3OMg2I62Wath6jhz5af7/ABQnfQGmZtrknxVN9te+fnK1DhzybtHmh2AeNj4Gf1TYqZQ117iT3W+K1Umbw3nf6QqPVEG9u9pK10KJj2we5v8A7KXFBTILBMn4AfYK6nTbqS49+X7IdQ5v8IH3VlPAjUucRykD5JfCg0sGxsBPU/SFTXfF/P8Aeg8VvOFb1HcSqquCYRBE95J+qtNBpYo/FDQGTyFz4nZSzDZiHOggaCbT10TRuDYBAaQOQmFWMKybCFMpWUo0RldH5h3HXxzFGRwBMGOpePqum4YdVbkDRsBuSsHAoppmdQfj/wCRXTh3ebj8iqPxTPenuH1Q/EDSD4lPwmw1FzXTaAfAjTxVjdLx5z9SVjFQnQHwVvrTy8wk8Ug1IugRIN+79CUUKjdxfcGVQKvQDusui4H3vgfnqp8Nodl9cMMWPhmA+BCzOwtKfYg8w5wP/cu6bBP/AKgLS3Dtn2vp/pTpoVE4TMz2XuA5E5oH8xKd8KxnbbmiZ9w38QYS6jgAdCD8fmAnmE4M47COl/kVm1bK10tz034lvvfL7IWD+yh7rvL9ULp1PsctI+OU6eUzzt8lZTbdxFjlH2KELaQoPY6oul7xEQNf5iuiJaHCxLiOesXuhCityr2Jp07kzs0ebmD5FV5MmUgmbX8GlCEih5h+LODHGLtkW3sdldSa7FtbmcGgaANnbmT+4UIUPaLaBc6M3EuECkAc0yY0j6pU5nVCFrjbcbHR2Au2ju8kIVCOmuPTyWmjVJIEBCEUhpmotU0mmNfgpQpKZaGILUISEZn1uiroUgSShCfQL3NLaAXZZCEKTQpgzIKtmWyhCb5EmZj3H8y7LSIuhCl8wLMinE4XM25MHZCEuxYvqYIMuCpDJN1CFquRk9mXubC5QhSMl1Gd/gpo0kISGaWsCtYyChCChxgsaKYkUqZPMh33hP8AgnFhVdl9U1u8j7QhCUHuZ5Iqmx4hCFuc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7" name="AutoShape 6" descr="data:image/jpeg;base64,/9j/4AAQSkZJRgABAQAAAQABAAD/2wCEAAkGBxQTEhUUExMWFhUXGBkYGBgYGBgZGhcYFxcXGBgaGhcYHCggGB0lHBcYITEhJSkrLi4uGB8zODMsNygtLisBCgoKDg0OGxAQGzYkHyQsLCwsLCwsLywsLCwsLCwsLCw0LCwsLCwsLCwsLCwsLCwsLCwsLCwsLCwsLCwsLCwsLP/AABEIAKUBMQMBIgACEQEDEQH/xAAcAAACAwEBAQEAAAAAAAAAAAAABQEDBAIGBwj/xABCEAABAwIEAwQIBAMGBgMAAAABAAIRAyEEEjFBBVFhInGBkQYTMlKhscHRFELh8GKCkhUjQ3LC8RYzorLS4lNjg//EABoBAAMBAQEBAAAAAAAAAAAAAAABAgMEBQb/xAAuEQACAgECBAQFBQEBAAAAAAAAAQIRAxIhBDFBURMUYaEiMpHR8CNSgeHxsXH/2gAMAwEAAhEDEQA/APtLFa1UsVoUAdqVCEwJUIQgAQhCBghClAgQhCABCEIAFClQgCUKFKABCFCAJQhQgCUKEIAlChCAJQoQgCVCEIAEShCAJQoUoAEIQmAIlQoKTYEqVzKErGZ6SuCopq4IES50CTsvOekHGnBtM0nWJmdzlJEfBWeluJe2mGsIEzmM6RcCNbrytXDltrkwCIkgjK7MeW7VzZcjvShnueD8XbXmBBbE3nVMHVWggEiToN14DhBNKuNu1eJEiJ0jSCD4FMsPjS6oHfmic4m4EACNBAuY5pLO0tx0ewQl7+JsYG5zcxMbLVhq4eJAMdRE9V0RmnyEXIQhWIlChCAJUIQgAQk/H8YWtytbNpdfbWLGdlbwTETTi5Lee/KPJR4i1UOjbUxTQ4MJuZjw+SuXhOKYiapJIBDtQ6YEuJ+Nr8l6TD8Ss2TADQYOptcknlBPVRHLb3ChwhYuH4z1k20Pw2lbVqmmrQiEKUJgQhC5qVA0EmwFygDpSqKGKY/2XAmASJuJ0kK5CYEqEIQAIQhAEqEIQAIVGIxbKYl72tH8RA+a6w+Ja8ZmODhzaQR5hAFqFClICJQhSkMiUKUIoBfgquZrXcwFsCWNx9MfnHhf5KwcSZoSR3hOmTaFvE+EPqVHFpN2xmmLbjysk7SDU9Y4gtDQ0iLNIhrgY2gEL2tOs06OB7iF5Dj9BorVGmzqlSlAGj2OaAT/AFNIPf1XPPGo7ouO5XRbnc0gkuAaZGhhsudfl33jz38KotGYiTlPtSBDjlMHxkJ3wfDlrO1HSABAOoEbfZZGYL++qsEZYbUa06ZnAtE9Bk07uSlYtrG2J8YSajC59nkhkzBJOh/ly/AL1+HaQ0A7BfPuPVqho5w4xSqHMyLim6GhwOstIjxT30N9IW16eVzjmaJl2pba563HmnjaTKcbjYh9NfT2pRrOoYYAFlnPIkl0TDQbCOZm6j0V9O6rqjWYiHNdAz5crmkmATFiJtovJel2Ay46sJJBfmBED225xM95CwVaBawOEi8OBIMcjb+ay31xToPDk42j9CIXl/QX0kGKohrj/e0wA7+IbOB+a9I6prFyBp4WVWZnVSoGiSYCX8R4u2m5rQMxOsbbD4pTisbUFGSCXZzOhsLX5G6Uub2trwSSMpIN5mScsx/T4LGWXsNRNfFWudWEhwLnNzRcNvlEA2JiOe604LEikHSO0BB07WZ/aIvFvHVLxiXNOZwktaxw65Dmub6hpEbQVfjsOWEggFpc4SN3Tfuu4gLL1KN+OwdMkR2mvGaCTAykCentEX3IRUoMLGupOkmb/mJkNyzYwBNo2Co4hVLGsaQZFDtbluZ4ga7lseBXfo7WGSpna3sje7r+1J1AmNuauldEjfhlDKXEE3J1I7hYaabpikfD8Q1r3ls5e6LzEarVh+LNJykguLogciSAfgtIyS2EMkLl7wASTAFylPFuKFj2MadQSbA9wVykkgo3/jWw87N36/7pQ7HZ6D87gSHAGPyze8bWWXh1Q5K2QxILideQmNJI+qyYd7yX5Igi02AE9pp1AOliudzbKpIt4AC2q985WA9u4gxmjTxXpxjW5Q68Ex4zC8fVdULfVkiXvuIg9mxm+gWqriw2iwOOjiNQIiD37G/wVRbjsLY9ehIOG8eYWDOSXcwLLfg+LU6gJDgIMXt81uuRGpDAlVYfENeJaQRosVfF56ZLOZEc9bdZEFI+EPcHhod2Q6YgRoRJ7wCs5ZKaKPXJP6V8X/DYZ9Ue1YNn3jYffwTXMkXHMHTxtI0HOLO3aNZZc27iVpa6iPiPE+LVazy6o8vdzO3QDYdFs9HOP1MNUzsdHNv5XDkR9dlPF+D5C9jcuam/LNwTBiT8LpHlIMGxBgylCakaTx6T9H8J4iyvSZVYey8T3HcHqDZbGuGk6a9F8Y9DvSiphWOYb0yZndh3I5g78tV9C9EsTTeajw4l7zJLiD4W8flsplNRko9wjjbi5LoenQolEqyCUKJQixHgaTuasbWjU+Oiw1mVTYOYO4klZKmCIu6T5/IhOcuxjGPcY1uJsGhmNgCsPE+KZnUHS6WVBE3sb/6R5LM9gnkeizcTplrWOmT6wGN9HErLXJ8zWMUmevf6Wu/KA7wgJf8A2/XNZ75a0kMacokQMx3nmVgdTDf8RoBiJOq4ptBL+0NR3GBNrdVE5N8xxNdXi8Pk0xq4xJgktgTr2dTHVKsNjPU1s7QGtJzCxgZtRHuy4iOTxyVtSkJcQfzHn7h6c1xjsGCwTsD5WBHfF/5Vm6ao1xycZWJ/TCoalZryYeR2svJkZT+vRTgaAe2HAEEN0IBMfI/uV0MHUe9ocPylubUBu/ajvHiFkzmkS10yy1oPUabQk9Tj6nXj0RlXQe8PxTaBIpgNjSCZnTVejo+k59aC4HaYMdpoyExyvMDovA4erFQEg5H3ifzA385HknrKZc98bPdsN45nnKiFxlzDiUpQtLkPjxI5agzAyZG57Infa0Kyti3FwvoPViQNBUpx80sGAtvqZtse6fgq3YYz7TxF7WGrD091brIn0PP0y7j+vjJNbM0EupQCLZZzDTyVjuOU34akCBMUiIcLEFn6+aQHDjP7brtOw5j9VhNMil2ZJaYAj3T+mqrWn0GotdT0uN4mKjqrwSA55YORaykW3I/iLymGRgw1btgk5hqBLWOcGi/ReS/DZWNAdp/mEkgydNyVqNB0OBJm/PcmNklKF2wakOqWMYHvBe0BrqYFj2hqYjv85WOrxmjTyFzjGftDmWuGWNJgSsTaJl1vdMmdkoxHD3GsXVC1wAzNYCZjujoZjqh6KuO5UItupbDyl6bVa9Sq31LfUQ4NJBnUQSZi/LqrMTxQOqiRFosTewvMWIsl2FwzQSxp7JlzQIIymJFz+UzbYEKzE9lwkOG05SQfEWshzi+YTjJPYcYDikUqgNO7y68gdNItBCU4rijnMcMjWzkO8gw0uvO+UKfxDbAviJPsm8md+9VufSLYzRpsRpbZDnHojOpPmzVh8dULnXNzFv4g0m+2gVFKibyROcN35wTfvUnE07jNAJBt/lA18FZTxDCPbBuDp3SjxV1JeNm00rQIWKmHMdHN7p/p/VWuxIjsvZPODceYhYiXHR1L+rpHyVvKpbolYmuZpZXgdkkHMCI5CBtv2lpqY17Q7tf4kzF5c1o5dUtYHSA00p5B3yt0Vr2VfzMBkg+1vt3aIqTXIdpdRq7i9TNTOa4kaDQwDtrou/x7g6QBIzxtBIA/fekz2ODgTREzM5t1YcxNoFjIMOvuZBHTyRUn0DVFdQ45gqddrakNp15Mm4a/UHMACZ8DuvLcV9GQ0tPrg/MLw0jK4d+o69F6hrHk6sA107+vVJW40VKhlwDb31sJiP3us8uqCujs4RrK9LeyFmC9HHH23Ai5ytmZ6E6L0GDq+rAIOWIaHxPQZwNRNjuJkdc+Fq5ZcSL6DdGKeHOc0/mbfv5/vkuOWSc5fEeisMIR+E9nwvj72uyV2xPsuBkE7DNyPWCnNPirSYNrx3WlfOKXDcTSszttOoDhtpIdHNPKL3NaMwk730Pfuu2CyLZo8vNLHWqLPZ/jme8FC8n60e6P6gpWnx9jn8SPcWU6OvZPjUK1U3vAI7Pi4n5yvEMxvN5HKQ76HlZaqdedHA/zffVPWl0H4Mj0NSkeY8FVVoQC4Nk84E/EpMC4iSH7RY8z+nmqxUme1pqTPNZtxrkVokuvsego4KWAkHzA+Q+Cy/gHZnQ51oi4iD0I8LJXqfaPS+p/3VjCbHMRrMk2ib8ykpQ7A4y/cNm4ZwuQbH+HlKHYU9m7rify9ErdUIMNc6YJkF0dbbWK6/FPBs92gGs/vTVCePsJxydzXhsM4F1OSLyNLt27tI/l6pfx7CEBr9DJadLi5HlB811Vxzswfm0kHoHbeEA9wKq4vxH+7/vLy6ABYh14M7AHZV+m+hcfEUk7/wDRSwyBe+awG89F6fA+05swZaZgkAwZBjRJGYaXS0RPsjkOfefgmPBK7wajQ4QHOEkTny2v0sdOawaXzPkj0G7WlLdjpjalwTabzF9DAjQKuo9wgEgSJAlu2tiCTqsuH4qcjJEywaHcS0jzabrPxMU6wZmaZb32mJNu5dH6aWx5VZLp8jfUxDt3GCORHyA2VADXD/mX/mSVuApEGHuBGwJ05rQcRUYzsua6mDBBgPEHUPEEqb9EaqCfV/n8DVlIbPd8fqrG0swI9a+3Oev2SN+Ji5bUvplcXR4Otog8QDmkPe8SIE0227wSe5Ztvsvp/ZpHGmrt/X+h22iGMNQuccoJAMxIG4nmqcE+SXVTBexjuztltA35HxSp+KlpArUxsRkIzNiInLrYaIpYt2Yk1KM2EkQIvaI1vr0SblRqoRjaG7hQJkvfNoN5GsfVDMXTJkuc5pNizNbvb9j4LG3GOOU/3LheWi7hyjIe9Xl7/VlzabRcWlwjW4BOyFN3uheDGnuxpS4iwD/lucP8t/G/zWKtxCnfsO56A+GvVLK3EskOygk7esDTHWQT5rUMXnAOUMts4kxGhmlaOhVSzT7Gflsa6GscRpkz+HcQY2G09UNxtP8A+A9x6gcgk/8AarRZwedpLBeNfzbqaXE2EXf2s1pZEA7dmdyjxcpS4fDsOzjWbUB46eZCBimHWg3zG3cljcbqGOaddc9vMdyl1SoTPrGgTpDiAI2zfNLzGQ0fCYF+MbNxTQf+U3+qIstDuIg/kI00IOngkuYW7f8A0iJixibRBUtHZu5xJGwA1PTxR5nJ39jPyuHt7jipjgYJY63KPsqcRjnT2acAbuyjUckuc4NFi7U7AfGFXi64j2nlxNu0IHKwHf5E7KvMZX/hPl8P4w4jxKo9pp2Ei+mmh3v3bnxSbGOa2zR7IN+btAJ7019SA2Cbm7jJuRoAP3ol9HD5nOzt7AtB3kW+/ks3KU5b9DphGGKFraznhOIYbuEnvMz3LdUec4cdzHnZJcI3JUyl2VwMA845/dN6zTkJcbi/es8kUpHRinqibhxUgkZ7g8jbpcRz3Uf2oTo8E/H4qmmwOuR+9fqtDKO4bJW6nNrazz5w4eMmmWfjne8fNqla/wAVV9w+Q+yFVz9TH9Lsvz+BWzhjak5bRbx8VnxPo6dbeH7C08DDzVF7GQY00ET5HzT97DO/xXVCKnHdHPOTg6Ts8VU4S9mhcFUBWb+bMNYOvxC9y6lIu2f6lU/ABw9kDrJlEuHTHHiZI8Q/FvHt0gb6wRy5GBurqXEKepY4G2hBHSBbmvUV+Ft2t3T9Utq8EnaesfVZPC+hsuJXUx0cU1zRDyAf4QTsImeq5Y5ontOO/sjkeZ6Fb6PASBZpAnQ5un2C1DgDokNHd59epWbwyK8eHYS13tDXQHOMEX39oddx8VU7F0W4fOQXOFhJN3afs9U//sZwNwOthzncLzPEsI3176YAjK1lgBDzcGf8wDf5kpYWlcjTFxClKoo9PwnDSQOok9Ggu8pjzS3hFHKXTc5SfOSUywOMYA15cA25c6bNGbc7aAeK5o0x2iL5oAI3b+qnjHUEkb8HvKTYqw7wGNBYTlLxvzzD4kq4kDSnOvPkOvNO6XAnBwzEEHWLRqRY7XIWl3B2dSf8wA8oW3l5Pc43xSXJHmS6xHqxppfw3iEB1/Y/7efedl6IcMaL2/q+wU/h2i2S3QOI85QuH7sl8U+iPP06pnQd8DmencrA93hHLu6dCnoDB/hgfyt+pK7Lm8h5j/SEeXgT5mYjp8FZUBcJzbj7ALEOBmYyOHWfjdekrOGU/SfqsVB4D8xaD3xC2ljVIzXETt7iSvwFzbkkieYPy0WdvA5No8Rp8V659UOESAOQE/8AauqWGbrld/S76wpeFXsylxMzy44Kaewce4wO4An4lbuHYclx9YAeW3OZF5T91O/sjxj9UBg/hHifpCccEVK2KXFZHGjG7As7lU7hbdviAVvczq1Rl6+Tf0Wvw9jnTl3MDODt5AbWaFceEjm4+C2NJOmbwCu7fuv84Roi+g9cu4tdwknmPKforqXCg3r1J+y2ZXbgeLifquajsoLjlgdPqq8OC3YapPZC+sxjZAhzgJi4EnQEkwEpe5jGl7v+YdrQ0fIusOggDa+rhmGqVc73OAa5xykAnNtmEmI2Bi8LfQ4VTacxbnPN9/IaBcmjJN7Kl0O3XgxRpu31EuEwj65BEtb7xEAA+6NXO66J7TwDGNDQ2RzdcnmT1Wov6qtz1vi4fQjnz8U8r35HlfSik1lVj8oAIEx0J+MELluJY8QJv+4lMeOYtjMpe3N2hAgH3ide4LXhfSZhpkOpua0g6EOMc4MLlz4ouW7o9Dhc01j+FWccDfq3oPhI+3kmoC20AH0Q/YsDh3QHD4FY3PC7MEdMKPM4uWrK5dzuEI9d1KFtRzmKmWA9ljQeclXevcefkVXSeNzHd+7LoPZu6SsVa5Gr3J/EH9ypOIeeXkB8102oxT+Jj2W+JP0Tti2OJf08IUkuBR68nZvz+ajXfyCBWdiu7cro4knVyoe0ASTA3JMJVQb62rnLy1g9kaW5kbl3LYd6iUqr1NIQck30Q4FU+8vD4isBUr0ywl7nvGb+aQRy1C9r6tnv+QXmeMU2sxQcNHNbcjcOyk+WVZcQrhfY6eBf6ldzZisROBqMLQC0tzQInNUaSfOT3ELTweuwubBMdmOvZJHyVeMa2MxEse1zXDnrB8gD/wDmsHo3UGRtrgnlqDOniQuTK/kk+lfc78K2yRXW/se39Z+yVAcenxPzWDF8QZSEvcB5Se4ASUlr+lzJgMe4dXfS69PWlzPHjjlLkepc53d4AfdLsdxFlP23weUgnwAXkMRxipUcZc4NP5WwPAndLq1S50j9+azeTsdEeG/cz1VTj9Mf4dU9bD/VKlvpBTykhrpAkAx85PmvM4So3ZxmL8u62iHvl31M3+3cs9bNfAgN/wDiGq4SGsg6b2781yuf7Zr+43WPZP3S44oxo0xa4+Kz1K45Zh15/Hqk5yLWLH2H1H0ie2z2tJOwJB6bwEzw/HGO1BbtJE37wvH0nsJmw3Inlt1PRaw4uMsYSZ7OVkQPJCzSXUT4eEuh6zFcQpsbmc8Ad4APdz8EgxXpUP8ACbI951h5a+cJVisDmINU06Z2JcA7yEnzUYfC0/8ADa+u7o0tb3mJPiVnLM3vf0+/9mkOGjHp9fsPcD6UPdA9U4n+H4TNh4lb8R6RNb7bod7re0R3kCAvPfhsU8Q1mRumWWtA8yrcF6PvzA1coZMkBwl3S1lmsr/d7mjwwr5b/g9JhOIio3M3NHUEStLKrv2IVNTEta2RDWgaAkwByAWehxKk4gZpLtLQD3E69y6o5sbW8jzp8NmttRpDEYk8wleJqOruyz2G+0ecjTvI15A8yrsVXJPq2QSdTsOZPQfEwOavo4YNaADb4k7knmr+fZcv+me+JW+b9jguOmg5CLKWn9ldiOU96DV6LRR7swbbIDj+wi64fV6pT6QY0sovImSMoPfb5Sqb0oIwcmkY+J1xVLdx2iOvaDQf+l3mqsTUywAwRECFTw+HNaQPZptHxefqt1LDkhg3Ijxdr5D5Lyc0tWSj6TBFQw2e19HWzgqY0/uo8hH0S6QnfDGRRBcYaAQSe8hJn0gD057fFeti2TR8/wAR8TTR36wIXfqu79+CFepGFMSipaQLc1Jr9F5XGvq4ap2HHI67Zu3q0g2WzB+krCctVmXm5pt4ti3guTxZLZo7vLJq4P6j4Ygqyk8n9wsFTFAQWhzwdC0Ajxlwhcfiqm1EnlL2jziUlnQvKZBxnHPyXMt94pMcTiNqdJve4u/28lS78STd4A5NHyMWQ+Ivki1wT6y9v8GNdwqOyt9kG595w27hqfJbm5GC5A6ncry+KwpmSXARADTAjqe9ct4QCQYPUzfzJWSnK3LY6Hgg4qG9L39T0p4rRH+I23K/ySfj1enWDMhJcCRYHQ33F7tHxWfEYBgs10Hftged1lOD6tA1sQXHxRKcpKmxwwwg7S9xhi+M5WerNN2ZrQQ4wASIMi8kbeax4f8AunuaDY5iy/5Xt7M+B+BWjh+EpuqAPaRmHZc4HtOH5ZOlh80w43hYyvDf4fD8vlceKxk7aizeCUbcRM7Ck+3VbO/tOP78VScNS995PRoHzK3EOOgiO5DsO86tPmFtbZFIztp0f/st3LTSp0jpSJ/zAn5uhdQWjQ/L6qQXHQfFFhRpFIRdrQOjQFAos90eP6qgYepsQPE/ZbKdIxc38kmNFD6NM2yg+H2VbsCw6NbOsuBd8CVpeQNSR4FdsyxIcP34pMYsq4fED2H02j+FoafMtPzWDFDFQcxeR0cIjoGlPYHvCf31U1AI3n99VOmK6Dcn3PHteOpO+v7Ksp1n0ajHtlpFx1AsQRuOnVeoe0GJE9dCsHEOGl47MSNLwYOo5KtiG2bMZXqVmfiKD3G0PpyTkcJMgbCRtzVVHHl4AOWQPaNxfadt0hoV6+GeHgFhGtjDvCYcE1ZiKFftUyKFXdhPYceh/KsZQo2jM24rGT/lgCN2uFo6fosowoc2ZIYztOg6REZepiPNVVOHYgkAiG6EggtA6kGYTurgQKHq22AvJ1tBLj+9lO0Uty7tvYXYH0gcxz89OZ0A2A0bPIc+ZJ3Qz0lqSS6B/DGnjv5rz9Rt9fEGfjuu3wRz79V2R+BUmcUoxm7aPW4DijnDtX6wBPkmLa7TpryK8ZhMRkMkS02628E5o4kQJtfQm4VrLJGcuGhL0HedIfSOr6x7KQFhDj4kgfI+aYYfGjSZ+JS7jjAalJw37M+II8ifijJlThs9zPBglHKtStBhsM1ge0HkD9SmXCBMvOgMNHIQLpZjqRp1mmLOg9DYBw70x4VWBBAtf6AW8IXHwzisilLf7no8bqeBxj+Ia1cY4jLJgeSysqy4ckFgm5JVwOzQGzvv1ue7aF6Upt8jwVFLmMfVHk7zP2QqfVu993m77IWVs1pHlTSeYDXsqEDQwC0CBtIm64xbKrBJa3qQQ7zBFvAJGHnObm0wdI9k277plha/tNqOeWwbZjBl0XA18Fzapddz01FLkSzHu5t+P0UnGOP5iPL6hB4ZRqA/hy7NHs6ieRLtJ70vxGDez2qZb11HmLBUmmAz/HOGrmOHUifhC5djHHQMM8ifulrAP39lYG/wk+SBm9lFx1AHmPorW4QbuM9P1WSi2psQO9w+Su/D1enmED2NQwLfePkFqp4cjRw8glnqXjw5HRWUa5ae0CPBJjSNWJwbiLvJ35QRoQeYWrBYoVWmlUs+P6v4h16bLCceJOqwOeHHsgg6gyRHIiNFLjY7ouf2XFp1BhSKjuZXFWm57gXxpdw3iwkbGPC2ytp0QNyqsVFDi7v8FyGkbRK2BneuatKbi/RFjo6oh0ax4qSGjV0+P6rK1WBxTEXeuGy6bX/y+ICz+tjUhYMW7M7QOA3t5Tv5qRvYbnGRuzxyqx2NpAXInw+iU027zHeQPorMO4e9PjP0U6hWbHcRpj2QXdwsqjxEG4pH4/7Lkt7pPj5yUMpQNj8ktb6BRx+PafyuHxHzVRax35Gu6xA89VeKPj028lw52UElaUxWVtd6lp9X2bzAvJiwgyrMdxCs7ISGua0CGHSRu+IzHfkNuajD0XVIcey0GQNz1NtOQWqo0aCI7o+OqxnJJlq6MbsYDephWHS7HFnzsVwamDc6M9Wkf4mtc0eV/NbX0bQJ7ySZ8jKqdwwOMkX/AJh8YSWRBRzT4cHmaVejUj8s5SfAhcnC1qczScB07Q6XEwuKnBQdwDtc/Zd4fCVm+xWI5BpMeRKrxPUWlFrcXlEGRG2h8VViMQHtGXUEiTvofstD8bXFqgpvH8cSe4CT8FW7EUT7eHczqyQP+ofRPXa5fQpRSfM54zi6gFM/4YAc/TW4F9dJ81OCqmmHRcNGcdRHRa6lei8dmrlkBpa9tiOpkA6rjC8KcPZcyo2CLOFgdrws00opcjV25PszvB+kQ/PScOoIPwIHzTfBcZokyHCf4mn9QkR4aRGZjmxeIOX4SnfB+CtcWmxkzqIn6eWyp565NmPlIvdpHov7dpe83zCFz/wmPdH78UI8XJ2f0RHg4u6PlzWdoyNRpv8AlXTSCXRPZAOu5/SSpY6Seg/8IXAohzqm3Zb8IP6LUGX4HEFudrIi7ovGaQOc6SmPD8S+qCKhAFxlFiRFyS8m23jdLKPtGP2C4W8grKYuBtmdbpYX52SYqNdXg9Nt2PyzpJ16Rv4Je4xqb76qzDMDKodkDoAMb6C4tr90/HEaTuyQTIFjT3PI5vpulbXqB56nVjVaG4gdR3LbX4G5xzMytadASbdM0R4Sl+Iwj6bsr2wfMEdDoVacXyY7ZcK17OP3XeZxkAk9NfoqaTmjQjxWqnjCPzIY0UNw7vccuTgqmzCOs/RMvxk8lwas/m+KVsdCxuEqHY+YVrMHVG89xWsO6/FHrSDa6HJhoRmY+qNj5Lmpin93d+q3OMg2I62Wath6jhz5af7/ABQnfQGmZtrknxVN9te+fnK1DhzybtHmh2AeNj4Gf1TYqZQ117iT3W+K1Umbw3nf6QqPVEG9u9pK10KJj2we5v8A7KXFBTILBMn4AfYK6nTbqS49+X7IdQ5v8IH3VlPAjUucRykD5JfCg0sGxsBPU/SFTXfF/P8Aeg8VvOFb1HcSqquCYRBE95J+qtNBpYo/FDQGTyFz4nZSzDZiHOggaCbT10TRuDYBAaQOQmFWMKybCFMpWUo0RldH5h3HXxzFGRwBMGOpePqum4YdVbkDRsBuSsHAoppmdQfj/wCRXTh3ebj8iqPxTPenuH1Q/EDSD4lPwmw1FzXTaAfAjTxVjdLx5z9SVjFQnQHwVvrTy8wk8Ug1IugRIN+79CUUKjdxfcGVQKvQDusui4H3vgfnqp8Nodl9cMMWPhmA+BCzOwtKfYg8w5wP/cu6bBP/AKgLS3Dtn2vp/pTpoVE4TMz2XuA5E5oH8xKd8KxnbbmiZ9w38QYS6jgAdCD8fmAnmE4M47COl/kVm1bK10tz034lvvfL7IWD+yh7rvL9ULp1PsctI+OU6eUzzt8lZTbdxFjlH2KELaQoPY6oul7xEQNf5iuiJaHCxLiOesXuhCityr2Jp07kzs0ebmD5FV5MmUgmbX8GlCEih5h+LODHGLtkW3sdldSa7FtbmcGgaANnbmT+4UIUPaLaBc6M3EuECkAc0yY0j6pU5nVCFrjbcbHR2Au2ju8kIVCOmuPTyWmjVJIEBCEUhpmotU0mmNfgpQpKZaGILUISEZn1uiroUgSShCfQL3NLaAXZZCEKTQpgzIKtmWyhCb5EmZj3H8y7LSIuhCl8wLMinE4XM25MHZCEuxYvqYIMuCpDJN1CFquRk9mXubC5QhSMl1Gd/gpo0kISGaWsCtYyChCChxgsaKYkUqZPMh33hP8AgnFhVdl9U1u8j7QhCUHuZ5Iqmx4hCFuc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8" name="Picture 8" descr="http://people.wku.edu/darlene.applegate/newworld/webnotes/unit_3/images_civilizations/aztec_chimap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95263"/>
            <a:ext cx="33321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Aztec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Social</a:t>
            </a:r>
          </a:p>
          <a:p>
            <a:pPr lvl="1" eaLnBrk="1" hangingPunct="1"/>
            <a:r>
              <a:rPr lang="en-US" altLang="en-US" smtClean="0"/>
              <a:t>Separated into 2 social classes</a:t>
            </a:r>
          </a:p>
          <a:p>
            <a:pPr lvl="1" eaLnBrk="1" hangingPunct="1"/>
            <a:r>
              <a:rPr lang="en-US" altLang="en-US" smtClean="0"/>
              <a:t>Polytheistic religion</a:t>
            </a:r>
          </a:p>
          <a:p>
            <a:pPr lvl="1" eaLnBrk="1" hangingPunct="1"/>
            <a:r>
              <a:rPr lang="en-US" altLang="en-US" smtClean="0"/>
              <a:t>Worships gods in Pyramids or raised temples</a:t>
            </a:r>
          </a:p>
          <a:p>
            <a:pPr lvl="1" eaLnBrk="1" hangingPunct="1"/>
            <a:r>
              <a:rPr lang="en-US" altLang="en-US" smtClean="0"/>
              <a:t>Practiced human sacrifice because they believed that the gods gave human beings things only if they were nourished by gods</a:t>
            </a:r>
          </a:p>
          <a:p>
            <a:pPr lvl="1" eaLnBrk="1" hangingPunct="1"/>
            <a:r>
              <a:rPr lang="en-US" altLang="en-US" smtClean="0"/>
              <a:t>Preformed more human sacrifice than the Mayans because they believed the gods were fighting over destroying the world</a:t>
            </a:r>
          </a:p>
          <a:p>
            <a:pPr lvl="1" eaLnBrk="1" hangingPunct="1"/>
            <a:r>
              <a:rPr lang="en-US" altLang="en-US" smtClean="0"/>
              <a:t>Developed a calendar because they believed that every 52 years, the world might be destroyed</a:t>
            </a:r>
          </a:p>
        </p:txBody>
      </p:sp>
      <p:pic>
        <p:nvPicPr>
          <p:cNvPr id="16388" name="Picture 5" descr="aztec sacrifi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19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holtz.org/Library/Images/Slideshows/Gallery/Classic/1500~%20Aztec%20calend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657600"/>
            <a:ext cx="2911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7411" name="i3kWJfkqT0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09625"/>
            <a:ext cx="8991600" cy="5057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41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480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6">
                    <a:tint val="1000"/>
                  </a:schemeClr>
                </a:solidFill>
              </a:rPr>
              <a:t>Inca</a:t>
            </a:r>
            <a:endParaRPr lang="en-US" sz="60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8435" name="Picture 2" descr="http://www.machupicchu.org/images/fondo-machu-pic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178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Inca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Inca civilization arose in the early 13th century in modern day Peru and was centered around it’s capital of Cuzco. </a:t>
            </a:r>
          </a:p>
          <a:p>
            <a:pPr eaLnBrk="1" hangingPunct="1"/>
            <a:r>
              <a:rPr lang="en-US" altLang="en-US" smtClean="0"/>
              <a:t>established an empire in 1438 </a:t>
            </a:r>
          </a:p>
          <a:p>
            <a:pPr eaLnBrk="1" hangingPunct="1"/>
            <a:r>
              <a:rPr lang="en-US" altLang="en-US" smtClean="0"/>
              <a:t>largest empire in pre-Columbian Americas</a:t>
            </a:r>
          </a:p>
          <a:p>
            <a:pPr eaLnBrk="1" hangingPunct="1"/>
            <a:r>
              <a:rPr lang="en-US" altLang="en-US" smtClean="0"/>
              <a:t>Machu Picchu – most famous Inca city</a:t>
            </a:r>
          </a:p>
          <a:p>
            <a:pPr eaLnBrk="1" hangingPunct="1"/>
            <a:r>
              <a:rPr lang="en-US" altLang="en-US" smtClean="0"/>
              <a:t>Political</a:t>
            </a:r>
          </a:p>
          <a:p>
            <a:pPr lvl="1" eaLnBrk="1" hangingPunct="1"/>
            <a:r>
              <a:rPr lang="en-US" altLang="en-US" smtClean="0"/>
              <a:t>Ruled by </a:t>
            </a:r>
            <a:r>
              <a:rPr lang="en-US" altLang="en-US" u="sng" smtClean="0"/>
              <a:t>Emperor “Sapa Inca”</a:t>
            </a:r>
          </a:p>
          <a:p>
            <a:pPr lvl="1" eaLnBrk="1" hangingPunct="1"/>
            <a:r>
              <a:rPr lang="en-US" altLang="en-US" smtClean="0"/>
              <a:t>Emperor was </a:t>
            </a:r>
            <a:r>
              <a:rPr lang="en-US" altLang="en-US" u="sng" smtClean="0"/>
              <a:t>believed to be a descendant of the sun god and ruled with complete authority</a:t>
            </a:r>
          </a:p>
        </p:txBody>
      </p:sp>
      <p:pic>
        <p:nvPicPr>
          <p:cNvPr id="19460" name="Picture 5" descr="Machu_Picchu,_Per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895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s://upload.wikimedia.org/wikipedia/commons/thumb/3/33/Brooklyn_Museum_-_Atahualpa%2C_Fourteenth_Inca%2C_1_of_14_Portraits_of_Inca_Kings_-_overall.jpg/220px-Brooklyn_Museum_-_Atahualpa%2C_Fourteenth_Inca%2C_1_of_14_Portraits_of_Inca_Kings_-_over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6383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Inca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Economic</a:t>
            </a:r>
          </a:p>
          <a:p>
            <a:pPr lvl="1" eaLnBrk="1" hangingPunct="1"/>
            <a:r>
              <a:rPr lang="en-US" altLang="en-US" smtClean="0"/>
              <a:t>Mita was a </a:t>
            </a:r>
            <a:r>
              <a:rPr lang="en-US" altLang="en-US" u="sng" smtClean="0"/>
              <a:t>labor tax paid by the commoners</a:t>
            </a:r>
          </a:p>
          <a:p>
            <a:pPr lvl="1" eaLnBrk="1" hangingPunct="1"/>
            <a:r>
              <a:rPr lang="en-US" altLang="en-US" smtClean="0"/>
              <a:t>Developed Quipu as a </a:t>
            </a:r>
            <a:r>
              <a:rPr lang="en-US" altLang="en-US" u="sng" smtClean="0"/>
              <a:t>method of record keeping</a:t>
            </a:r>
          </a:p>
          <a:p>
            <a:pPr lvl="1" eaLnBrk="1" hangingPunct="1"/>
            <a:r>
              <a:rPr lang="en-US" altLang="en-US" smtClean="0"/>
              <a:t>Adapted to their environment using </a:t>
            </a:r>
            <a:r>
              <a:rPr lang="en-US" altLang="en-US" u="sng" smtClean="0"/>
              <a:t>terrace farming</a:t>
            </a:r>
          </a:p>
          <a:p>
            <a:pPr lvl="1" eaLnBrk="1" hangingPunct="1"/>
            <a:r>
              <a:rPr lang="en-US" altLang="en-US" u="sng" smtClean="0"/>
              <a:t>Built elaborate road system through mountains</a:t>
            </a:r>
          </a:p>
          <a:p>
            <a:pPr eaLnBrk="1" hangingPunct="1"/>
            <a:r>
              <a:rPr lang="en-US" altLang="en-US" smtClean="0"/>
              <a:t>Geographical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Social</a:t>
            </a:r>
          </a:p>
          <a:p>
            <a:pPr lvl="1" eaLnBrk="1" hangingPunct="1"/>
            <a:r>
              <a:rPr lang="en-US" altLang="en-US" smtClean="0"/>
              <a:t>“</a:t>
            </a:r>
            <a:r>
              <a:rPr lang="en-US" altLang="en-US" u="sng" smtClean="0"/>
              <a:t>Sapa Inca” was the Emperor</a:t>
            </a:r>
          </a:p>
          <a:p>
            <a:pPr lvl="1" eaLnBrk="1" hangingPunct="1"/>
            <a:r>
              <a:rPr lang="en-US" altLang="en-US" u="sng" smtClean="0"/>
              <a:t>Upper class – government officials and priests </a:t>
            </a:r>
          </a:p>
          <a:p>
            <a:pPr lvl="1" eaLnBrk="1" hangingPunct="1"/>
            <a:r>
              <a:rPr lang="en-US" altLang="en-US" u="sng" smtClean="0"/>
              <a:t>Lower class – artisans, farmers, and servants</a:t>
            </a:r>
          </a:p>
          <a:p>
            <a:pPr lvl="1" eaLnBrk="1" hangingPunct="1"/>
            <a:r>
              <a:rPr lang="en-US" altLang="en-US" u="sng" smtClean="0"/>
              <a:t>Polytheistic religion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0484" name="Picture 6" descr="inca empir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46450"/>
            <a:ext cx="1295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https://upload.wikimedia.org/wikipedia/commons/thumb/c/cc/Quipu.png/180px-Qui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019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https://photos.travelblog.org/Photos/76457/510870/f/5226273-Terrace_Farming-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346450"/>
            <a:ext cx="2878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578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 dirty="0">
                <a:solidFill>
                  <a:schemeClr val="accent6">
                    <a:tint val="1000"/>
                  </a:schemeClr>
                </a:solidFill>
              </a:rPr>
              <a:t>How did prior civilizations influence their development?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/>
              <a:t>Olmec (1220-400BCE) art (colossal heads carved from stone), monumental architecture, and religion impacted the Mayans.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/>
              <a:t>The </a:t>
            </a:r>
            <a:r>
              <a:rPr lang="en-US" altLang="en-US" dirty="0" err="1"/>
              <a:t>Chavin</a:t>
            </a:r>
            <a:r>
              <a:rPr lang="en-US" altLang="en-US" dirty="0"/>
              <a:t> (850-250BC) culture was advanced at weaving, pottery making, and metalworking practices that were later incorporated into Inca culture. Additionally the </a:t>
            </a:r>
            <a:r>
              <a:rPr lang="en-US" altLang="en-US" dirty="0" err="1"/>
              <a:t>Chavin</a:t>
            </a:r>
            <a:r>
              <a:rPr lang="en-US" altLang="en-US" dirty="0"/>
              <a:t> created an urban, class-stratified society and domesticated the llama.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/>
              <a:t>Aztec culture was influenced by the war like </a:t>
            </a:r>
            <a:r>
              <a:rPr lang="en-US" altLang="en-US" dirty="0" err="1"/>
              <a:t>Toltecs</a:t>
            </a:r>
            <a:r>
              <a:rPr lang="en-US" altLang="en-US" dirty="0"/>
              <a:t> and the Aztecs were influenced by the Toltec city of Teotihuacan.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1508" name="Picture 5" descr="C:\Documents and Settings\004castilloi\Local Settings\Temporary Internet Files\Content.IE5\OB92JG4A\MP90040074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343400"/>
            <a:ext cx="27590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havin gold j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0050"/>
            <a:ext cx="1838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Documents and Settings\004castilloi\Local Settings\Temporary Internet Files\Content.IE5\LG19IGWN\MC900200333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68288"/>
            <a:ext cx="17700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7519988" y="35877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Olmec head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7112000" y="1752600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Chavin gold jug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6216650" y="43434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Toltec warrior statues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Your Assignment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Answer the following question using evidence from what you have learned today</a:t>
            </a:r>
          </a:p>
          <a:p>
            <a:pPr marL="731520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Take a </a:t>
            </a:r>
            <a:r>
              <a:rPr lang="en-US" dirty="0" smtClean="0"/>
              <a:t>stance.</a:t>
            </a:r>
          </a:p>
          <a:p>
            <a:pPr marL="731520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Give </a:t>
            </a:r>
            <a:r>
              <a:rPr lang="en-US" u="sng" dirty="0"/>
              <a:t>2</a:t>
            </a:r>
            <a:r>
              <a:rPr lang="en-US" dirty="0"/>
              <a:t> pieces of evidence that back up your stance!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b="1" dirty="0"/>
              <a:t>Prompt: Based on the information learned today, which of the three pre-Columbian civilizations was the most advanced?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u="sng" dirty="0" smtClean="0"/>
              <a:t>Underline</a:t>
            </a:r>
            <a:r>
              <a:rPr lang="en-US" dirty="0" smtClean="0"/>
              <a:t> </a:t>
            </a:r>
            <a:r>
              <a:rPr lang="en-US" dirty="0"/>
              <a:t>your stance and </a:t>
            </a:r>
            <a:r>
              <a:rPr lang="en-US" u="sng" dirty="0"/>
              <a:t>highlight</a:t>
            </a:r>
            <a:r>
              <a:rPr lang="en-US" dirty="0"/>
              <a:t> your 2 pieces of evidence!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2" descr="C:\Users\008colemanb\Downloads\IMAG22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3" descr="C:\Users\008colemanb\Downloads\IMAG2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388"/>
            <a:ext cx="91440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 dirty="0">
                <a:solidFill>
                  <a:schemeClr val="accent6">
                    <a:tint val="1000"/>
                  </a:schemeClr>
                </a:solidFill>
              </a:rPr>
              <a:t>The major political, economic, social, and cultural developments of: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Maya</a:t>
            </a:r>
            <a:endParaRPr lang="en-US" altLang="en-US" smtClean="0"/>
          </a:p>
          <a:p>
            <a:pPr eaLnBrk="1" hangingPunct="1"/>
            <a:r>
              <a:rPr lang="en-US" altLang="en-US" b="1" i="1" smtClean="0"/>
              <a:t>Aztec</a:t>
            </a:r>
          </a:p>
          <a:p>
            <a:pPr eaLnBrk="1" hangingPunct="1"/>
            <a:r>
              <a:rPr lang="en-US" altLang="en-US" b="1" i="1" smtClean="0"/>
              <a:t>Inca</a:t>
            </a:r>
            <a:endParaRPr lang="en-US" altLang="en-US" smtClean="0"/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And…..</a:t>
            </a:r>
          </a:p>
          <a:p>
            <a:pPr eaLnBrk="1" hangingPunct="1"/>
            <a:r>
              <a:rPr lang="en-US" altLang="en-US" i="1" smtClean="0"/>
              <a:t>How did prior civilizations influence their development?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6" descr="C:\Users\008colemanb\Downloads\IMAG26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7" descr="C:\Users\008colemanb\Downloads\IMAG26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2" descr="C:\Users\008colemanb\Downloads\IMAG3632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44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5" descr="C:\Users\008colemanb\Downloads\IMAG25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C:\Users\008colemanb\Downloads\IMAG25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195" name="Content Placeholder 3" descr="maya cartoon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28575"/>
            <a:ext cx="5791200" cy="688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4038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6">
                    <a:tint val="1000"/>
                  </a:schemeClr>
                </a:solidFill>
              </a:rPr>
              <a:t>Maya</a:t>
            </a:r>
            <a:endParaRPr lang="en-US" sz="60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9219" name="Picture 2" descr="http://www.visitmexico.com/work/models/VisitMexico30/WebPage/Mundo_Maya/photoEscudo_Mundo_Maya_header_mundomaya_chichenit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125" cy="62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Maya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Technically </a:t>
            </a:r>
            <a:r>
              <a:rPr lang="en-US" dirty="0">
                <a:latin typeface="Comic Sans MS" pitchFamily="66" charset="0"/>
              </a:rPr>
              <a:t>a classical civilization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Political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Organized in </a:t>
            </a:r>
            <a:r>
              <a:rPr lang="en-US" u="sng" dirty="0" smtClean="0">
                <a:latin typeface="Comic Sans MS" pitchFamily="66" charset="0"/>
              </a:rPr>
              <a:t>city states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City states were </a:t>
            </a:r>
            <a:r>
              <a:rPr lang="en-US" u="sng" dirty="0" smtClean="0">
                <a:latin typeface="Comic Sans MS" pitchFamily="66" charset="0"/>
              </a:rPr>
              <a:t>often at war with each other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Economic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u="sng" dirty="0" smtClean="0">
                <a:latin typeface="Comic Sans MS" pitchFamily="66" charset="0"/>
              </a:rPr>
              <a:t>Slash-and-burn agriculture </a:t>
            </a:r>
            <a:r>
              <a:rPr lang="en-US" dirty="0" smtClean="0">
                <a:latin typeface="Comic Sans MS" pitchFamily="66" charset="0"/>
              </a:rPr>
              <a:t>– </a:t>
            </a:r>
            <a:r>
              <a:rPr lang="en-US" u="sng" dirty="0" smtClean="0">
                <a:latin typeface="Comic Sans MS" pitchFamily="66" charset="0"/>
              </a:rPr>
              <a:t>cut down forests, burned trees and plants for fertilizer, the cultivated the plot of land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This </a:t>
            </a:r>
            <a:r>
              <a:rPr lang="en-US" u="sng" dirty="0" smtClean="0">
                <a:latin typeface="Comic Sans MS" pitchFamily="66" charset="0"/>
              </a:rPr>
              <a:t>required a lot of land to support a family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u="sng" dirty="0" smtClean="0">
                <a:latin typeface="Comic Sans MS" pitchFamily="66" charset="0"/>
              </a:rPr>
              <a:t>Maize</a:t>
            </a:r>
            <a:r>
              <a:rPr lang="en-US" dirty="0" smtClean="0">
                <a:latin typeface="Comic Sans MS" pitchFamily="66" charset="0"/>
              </a:rPr>
              <a:t> was their main crop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Developed a calendar because </a:t>
            </a:r>
            <a:r>
              <a:rPr lang="en-US" u="sng" dirty="0" smtClean="0">
                <a:latin typeface="Comic Sans MS" pitchFamily="66" charset="0"/>
              </a:rPr>
              <a:t>agriculture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u="sng" dirty="0" smtClean="0">
                <a:latin typeface="Comic Sans MS" pitchFamily="66" charset="0"/>
              </a:rPr>
              <a:t>required an accurate predictions of time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u="sng" dirty="0" smtClean="0">
                <a:latin typeface="Comic Sans MS" pitchFamily="66" charset="0"/>
              </a:rPr>
              <a:t>and weather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developed a system of mathematics 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advanced astronomical </a:t>
            </a:r>
            <a:r>
              <a:rPr lang="en-US" dirty="0" smtClean="0">
                <a:latin typeface="Comic Sans MS" pitchFamily="66" charset="0"/>
              </a:rPr>
              <a:t>observations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44" name="Picture 10" descr="https://encrypted-tbn0.gstatic.com/images?q=tbn:ANd9GcSQyTzfgZRC6q3GFe96l5lZSue3AScYPblaJAi2coi1qfCsaXD-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28600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https://upload.wikimedia.org/wikipedia/commons/thumb/0/05/Palenque_glyphs-edit1.jpg/220px-Palenque_glyphs-edi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533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tint val="1000"/>
                  </a:schemeClr>
                </a:solidFill>
              </a:rPr>
              <a:t>Maya</a:t>
            </a:r>
            <a:endParaRPr lang="en-US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Geographical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Social</a:t>
            </a:r>
            <a:endParaRPr lang="en-US" dirty="0">
              <a:latin typeface="Comic Sans MS" pitchFamily="66" charset="0"/>
            </a:endParaRP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u="sng" dirty="0">
                <a:latin typeface="Comic Sans MS" pitchFamily="66" charset="0"/>
              </a:rPr>
              <a:t>Pyramids and religion </a:t>
            </a:r>
            <a:r>
              <a:rPr lang="en-US" dirty="0">
                <a:latin typeface="Comic Sans MS" pitchFamily="66" charset="0"/>
              </a:rPr>
              <a:t>were heavily influenced by the Olmec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Mayan were </a:t>
            </a:r>
            <a:r>
              <a:rPr lang="en-US" u="sng" dirty="0">
                <a:latin typeface="Comic Sans MS" pitchFamily="66" charset="0"/>
              </a:rPr>
              <a:t>polytheistic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u="sng" dirty="0">
                <a:latin typeface="Comic Sans MS" pitchFamily="66" charset="0"/>
              </a:rPr>
              <a:t>They built cities </a:t>
            </a:r>
            <a:r>
              <a:rPr lang="en-US" dirty="0">
                <a:latin typeface="Comic Sans MS" pitchFamily="66" charset="0"/>
              </a:rPr>
              <a:t>as trade centers and to worship gods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Blood-letting – </a:t>
            </a:r>
            <a:r>
              <a:rPr lang="en-US" u="sng" dirty="0">
                <a:latin typeface="Comic Sans MS" pitchFamily="66" charset="0"/>
              </a:rPr>
              <a:t>a victim voluntarily pierced their body to give blood to the gods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1268" name="Picture 5" descr="maya re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563"/>
            <a:ext cx="2286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://www.ancient-origins.net/sites/default/files/styles/large/public/city-of-Tikal-Guatemala.jpg?itok=-ElCxbX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495800"/>
            <a:ext cx="33242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://thisishonduras.com/images/copan/old-copan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972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OckLspTwGA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762000"/>
            <a:ext cx="90757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29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480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6">
                    <a:tint val="1000"/>
                  </a:schemeClr>
                </a:solidFill>
              </a:rPr>
              <a:t>Aztec</a:t>
            </a:r>
            <a:endParaRPr lang="en-US" sz="60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3315" name="Picture 2" descr="http://ferrebeekeeper.files.wordpress.com/2010/06/tenochtit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Aztec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The Aztec empire was centered around the city of Tenochtitlan (modern day Mexico City) built on an island in Lake </a:t>
            </a:r>
            <a:r>
              <a:rPr lang="en-US" dirty="0" err="1"/>
              <a:t>Texcoco</a:t>
            </a:r>
            <a:r>
              <a:rPr lang="en-US" dirty="0"/>
              <a:t> in what is now Central Mexico.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Cities were densely populated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Tenochtitlan </a:t>
            </a:r>
            <a:r>
              <a:rPr lang="en-US" dirty="0"/>
              <a:t>– as many as 300,000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Political 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Ruled by </a:t>
            </a:r>
            <a:r>
              <a:rPr lang="en-US" u="sng" dirty="0" smtClean="0"/>
              <a:t>Kings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u="sng" dirty="0" smtClean="0"/>
              <a:t>Mostly allowed conquered peoples to rule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u="sng" dirty="0" smtClean="0"/>
              <a:t>themselves, but demanded they paid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u="sng" dirty="0" smtClean="0"/>
              <a:t>tribute in human sacrifice, food, and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u="sng" dirty="0" smtClean="0"/>
              <a:t>wealth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u="sng" dirty="0" smtClean="0"/>
              <a:t>If local rulers refused, Aztec armies would </a:t>
            </a:r>
          </a:p>
          <a:p>
            <a:pPr marL="36576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u="sng" dirty="0" smtClean="0"/>
              <a:t>destroy the tow</a:t>
            </a:r>
          </a:p>
        </p:txBody>
      </p:sp>
      <p:pic>
        <p:nvPicPr>
          <p:cNvPr id="14340" name="Picture 6" descr="tenochtitlan templo may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371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1752</TotalTime>
  <Words>603</Words>
  <Application>Microsoft Office PowerPoint</Application>
  <PresentationFormat>On-screen Show (4:3)</PresentationFormat>
  <Paragraphs>98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Tw Cen MT</vt:lpstr>
      <vt:lpstr>Calibri</vt:lpstr>
      <vt:lpstr>Comic Sans MS</vt:lpstr>
      <vt:lpstr>Thatch</vt:lpstr>
      <vt:lpstr>Learning Goal 2: Compare the major political, economic, social, cultural and technological developments of the Mayan, Incan and Aztec civilizations. (6A,27B)</vt:lpstr>
      <vt:lpstr>The major political, economic, social, and cultural developments of:</vt:lpstr>
      <vt:lpstr>PowerPoint Presentation</vt:lpstr>
      <vt:lpstr>Maya</vt:lpstr>
      <vt:lpstr>Maya</vt:lpstr>
      <vt:lpstr>Maya</vt:lpstr>
      <vt:lpstr>PowerPoint Presentation</vt:lpstr>
      <vt:lpstr>Aztec</vt:lpstr>
      <vt:lpstr>Aztec</vt:lpstr>
      <vt:lpstr>Aztec</vt:lpstr>
      <vt:lpstr>Aztec</vt:lpstr>
      <vt:lpstr>PowerPoint Presentation</vt:lpstr>
      <vt:lpstr>Inca</vt:lpstr>
      <vt:lpstr>Inca</vt:lpstr>
      <vt:lpstr>Inca</vt:lpstr>
      <vt:lpstr>How did prior civilizations influence their development?</vt:lpstr>
      <vt:lpstr>Your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Goal 2: Compare the major political, economic, social, cultural and technological developments of the Mayan, Incan and Aztec civilizations. (6A,27B)</dc:title>
  <dc:creator>004castilloi</dc:creator>
  <cp:lastModifiedBy>Kim Milstead Ingram</cp:lastModifiedBy>
  <cp:revision>89</cp:revision>
  <dcterms:created xsi:type="dcterms:W3CDTF">2011-10-04T19:34:23Z</dcterms:created>
  <dcterms:modified xsi:type="dcterms:W3CDTF">2015-11-09T21:21:16Z</dcterms:modified>
</cp:coreProperties>
</file>