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handoutMasterIdLst>
    <p:handoutMasterId r:id="rId21"/>
  </p:handoutMasterIdLst>
  <p:sldIdLst>
    <p:sldId id="272" r:id="rId2"/>
    <p:sldId id="273" r:id="rId3"/>
    <p:sldId id="271" r:id="rId4"/>
    <p:sldId id="277" r:id="rId5"/>
    <p:sldId id="278" r:id="rId6"/>
    <p:sldId id="279" r:id="rId7"/>
    <p:sldId id="270" r:id="rId8"/>
    <p:sldId id="263" r:id="rId9"/>
    <p:sldId id="260" r:id="rId10"/>
    <p:sldId id="264" r:id="rId11"/>
    <p:sldId id="265" r:id="rId12"/>
    <p:sldId id="266" r:id="rId13"/>
    <p:sldId id="274" r:id="rId14"/>
    <p:sldId id="267" r:id="rId15"/>
    <p:sldId id="275" r:id="rId16"/>
    <p:sldId id="268" r:id="rId17"/>
    <p:sldId id="276" r:id="rId18"/>
    <p:sldId id="269" r:id="rId19"/>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1" autoAdjust="0"/>
  </p:normalViewPr>
  <p:slideViewPr>
    <p:cSldViewPr>
      <p:cViewPr>
        <p:scale>
          <a:sx n="77" d="100"/>
          <a:sy n="77" d="100"/>
        </p:scale>
        <p:origin x="-1164"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2F55DC0-E2E5-4C42-86CE-8C284A2E668A}" type="datetimeFigureOut">
              <a:rPr lang="en-US" smtClean="0"/>
              <a:t>10/27/2015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EF16F9F-12EB-4A9A-8D28-D2DEA866565C}" type="slidenum">
              <a:rPr lang="en-US" smtClean="0"/>
              <a:t>‹#›</a:t>
            </a:fld>
            <a:endParaRPr lang="en-US"/>
          </a:p>
        </p:txBody>
      </p:sp>
    </p:spTree>
    <p:extLst>
      <p:ext uri="{BB962C8B-B14F-4D97-AF65-F5344CB8AC3E}">
        <p14:creationId xmlns:p14="http://schemas.microsoft.com/office/powerpoint/2010/main" val="185129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31521" y="4560570"/>
            <a:ext cx="5852159" cy="4320540"/>
          </a:xfrm>
          <a:prstGeom prst="rect">
            <a:avLst/>
          </a:prstGeom>
        </p:spPr>
        <p:txBody>
          <a:bodyPr lIns="96645" tIns="96645" rIns="96645" bIns="9664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280257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17" name="Shape 11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41" name="Shape 14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54" name="Shape 15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60" name="Shape 16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67" name="Shape 16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1" y="4560570"/>
            <a:ext cx="5852159" cy="4320540"/>
          </a:xfrm>
          <a:prstGeom prst="rect">
            <a:avLst/>
          </a:prstGeom>
        </p:spPr>
        <p:txBody>
          <a:bodyPr lIns="96645" tIns="96645" rIns="96645" bIns="96645" anchor="ctr" anchorCtr="0">
            <a:noAutofit/>
          </a:bodyPr>
          <a:lstStyle/>
          <a:p>
            <a:endParaRPr/>
          </a:p>
        </p:txBody>
      </p:sp>
      <p:sp>
        <p:nvSpPr>
          <p:cNvPr id="172" name="Shape 17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Text Placeholder 2"/>
          <p:cNvSpPr>
            <a:spLocks noGrp="1"/>
          </p:cNvSpPr>
          <p:nvPr>
            <p:ph sz="quarter" idx="1"/>
          </p:nvPr>
        </p:nvSpPr>
        <p:spPr/>
        <p:txBody>
          <a:bodyPr>
            <a:normAutofit lnSpcReduction="10000"/>
          </a:bodyPr>
          <a:lstStyle/>
          <a:p>
            <a:r>
              <a:rPr lang="en-US" sz="2800" dirty="0"/>
              <a:t>Historians divide time into different eras or periods. Each era has specific political, economic, geographic and social characteristics.  Some time periods start with one major event, like World War I. Most time periods, however, do not start or stop because of one major event.  Most of the time several events are happening out over an extended period time to bring about changes.  Once these changes result in new political, economic, geographic and social patterns, a new time period is created. </a:t>
            </a:r>
          </a:p>
        </p:txBody>
      </p:sp>
    </p:spTree>
    <p:extLst>
      <p:ext uri="{BB962C8B-B14F-4D97-AF65-F5344CB8AC3E}">
        <p14:creationId xmlns:p14="http://schemas.microsoft.com/office/powerpoint/2010/main" val="267726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a:noFill/>
          <a:ln>
            <a:noFill/>
          </a:ln>
        </p:spPr>
        <p:txBody>
          <a:bodyPr lIns="91425" tIns="45700" rIns="91425" bIns="45700" anchor="b" anchorCtr="0">
            <a:noAutofit/>
          </a:bodyPr>
          <a:lstStyle/>
          <a:p>
            <a:pPr marL="54864" marR="0" lvl="0" indent="-4064" algn="r" rtl="0">
              <a:spcBef>
                <a:spcPts val="0"/>
              </a:spcBef>
              <a:buClr>
                <a:srgbClr val="E8EACA"/>
              </a:buClr>
              <a:buSzPct val="25000"/>
              <a:buFont typeface="Kameron"/>
              <a:buNone/>
            </a:pPr>
            <a:r>
              <a:rPr lang="en-US" sz="4600" b="0" i="0" u="sng" strike="noStrike" cap="none" baseline="0" dirty="0">
                <a:solidFill>
                  <a:schemeClr val="tx1"/>
                </a:solidFill>
                <a:latin typeface="Kameron"/>
                <a:ea typeface="Kameron"/>
                <a:cs typeface="Kameron"/>
                <a:sym typeface="Kameron"/>
              </a:rPr>
              <a:t>Cause 1: The Crusades</a:t>
            </a:r>
          </a:p>
        </p:txBody>
      </p:sp>
      <p:sp>
        <p:nvSpPr>
          <p:cNvPr id="138" name="Shape 138"/>
          <p:cNvSpPr txBox="1">
            <a:spLocks noGrp="1"/>
          </p:cNvSpPr>
          <p:nvPr>
            <p:ph sz="quarter" idx="1"/>
          </p:nvPr>
        </p:nvSpPr>
        <p:spPr>
          <a:xfrm>
            <a:off x="152400" y="1371600"/>
            <a:ext cx="5715000" cy="4572000"/>
          </a:xfrm>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2600" b="0" i="0" u="none" strike="noStrike" cap="none" baseline="0" dirty="0">
                <a:latin typeface="Kameron"/>
                <a:ea typeface="Kameron"/>
                <a:cs typeface="Kameron"/>
                <a:sym typeface="Kameron"/>
              </a:rPr>
              <a:t>1096 – </a:t>
            </a:r>
            <a:r>
              <a:rPr lang="en-US" sz="2600" b="0" i="0" u="none" strike="noStrike" cap="none" baseline="0" dirty="0" smtClean="0">
                <a:latin typeface="Kameron"/>
                <a:ea typeface="Kameron"/>
                <a:cs typeface="Kameron"/>
                <a:sym typeface="Kameron"/>
              </a:rPr>
              <a:t>“Holy </a:t>
            </a:r>
            <a:r>
              <a:rPr lang="en-US" sz="2600" dirty="0"/>
              <a:t>W</a:t>
            </a:r>
            <a:r>
              <a:rPr lang="en-US" sz="2600" b="0" i="0" u="none" strike="noStrike" cap="none" baseline="0" dirty="0" smtClean="0">
                <a:latin typeface="Kameron"/>
                <a:ea typeface="Kameron"/>
                <a:cs typeface="Kameron"/>
                <a:sym typeface="Kameron"/>
              </a:rPr>
              <a:t>ars”</a:t>
            </a:r>
          </a:p>
          <a:p>
            <a:pPr marL="566420" lvl="1" indent="-292100">
              <a:spcBef>
                <a:spcPts val="0"/>
              </a:spcBef>
              <a:buClr>
                <a:schemeClr val="accent1"/>
              </a:buClr>
              <a:buSzPct val="70312"/>
              <a:buFont typeface="Arial"/>
              <a:buChar char="•"/>
            </a:pPr>
            <a:r>
              <a:rPr lang="en-US" sz="2400" b="0" i="0" u="none" strike="noStrike" cap="none" baseline="0" dirty="0" smtClean="0">
                <a:latin typeface="Kameron"/>
                <a:ea typeface="Kameron"/>
                <a:cs typeface="Kameron"/>
                <a:sym typeface="Kameron"/>
              </a:rPr>
              <a:t>Pope </a:t>
            </a:r>
            <a:r>
              <a:rPr lang="en-US" sz="2400" b="0" i="0" u="none" strike="noStrike" cap="none" baseline="0" dirty="0">
                <a:latin typeface="Kameron"/>
                <a:ea typeface="Kameron"/>
                <a:cs typeface="Kameron"/>
                <a:sym typeface="Kameron"/>
              </a:rPr>
              <a:t>Urban II called on </a:t>
            </a:r>
            <a:r>
              <a:rPr lang="en-US" sz="2400" b="0" i="0" u="sng" strike="noStrike" cap="none" baseline="0" dirty="0">
                <a:solidFill>
                  <a:schemeClr val="tx1"/>
                </a:solidFill>
                <a:latin typeface="Kameron"/>
                <a:ea typeface="Kameron"/>
                <a:cs typeface="Kameron"/>
                <a:sym typeface="Kameron"/>
              </a:rPr>
              <a:t>Christian knights to take back the Holy Land (Jerusalem) from Muslims (controlled since 1071</a:t>
            </a:r>
            <a:r>
              <a:rPr lang="en-US" sz="2400" b="0" i="0" u="sng" strike="noStrike" cap="none" baseline="0" dirty="0" smtClean="0">
                <a:solidFill>
                  <a:schemeClr val="tx1"/>
                </a:solidFill>
                <a:latin typeface="Kameron"/>
                <a:ea typeface="Kameron"/>
                <a:cs typeface="Kameron"/>
                <a:sym typeface="Kameron"/>
              </a:rPr>
              <a:t>)</a:t>
            </a:r>
          </a:p>
          <a:p>
            <a:pPr marL="566420" lvl="1" indent="-292100">
              <a:spcBef>
                <a:spcPts val="0"/>
              </a:spcBef>
              <a:buClr>
                <a:schemeClr val="accent1"/>
              </a:buClr>
              <a:buSzPct val="70312"/>
              <a:buFont typeface="Arial"/>
              <a:buChar char="•"/>
            </a:pPr>
            <a:endParaRPr lang="en-US" sz="2400" b="0" i="0" u="sng" strike="noStrike" cap="none" baseline="0" dirty="0" smtClean="0">
              <a:solidFill>
                <a:schemeClr val="tx1"/>
              </a:solidFill>
              <a:latin typeface="Kameron"/>
              <a:ea typeface="Kameron"/>
              <a:cs typeface="Kameron"/>
              <a:sym typeface="Kameron"/>
            </a:endParaRPr>
          </a:p>
          <a:p>
            <a:pPr marL="566420" lvl="1" indent="-292100">
              <a:spcBef>
                <a:spcPts val="0"/>
              </a:spcBef>
              <a:buClr>
                <a:schemeClr val="accent1"/>
              </a:buClr>
              <a:buSzPct val="70312"/>
              <a:buFont typeface="Arial"/>
              <a:buChar char="•"/>
            </a:pPr>
            <a:r>
              <a:rPr lang="en-US" sz="2400" dirty="0" smtClean="0">
                <a:solidFill>
                  <a:schemeClr val="tx1"/>
                </a:solidFill>
                <a:latin typeface="Kameron"/>
                <a:ea typeface="Kameron"/>
                <a:cs typeface="Kameron"/>
                <a:sym typeface="Kameron"/>
              </a:rPr>
              <a:t>Also…. </a:t>
            </a:r>
            <a:r>
              <a:rPr lang="en-US" sz="2400" u="sng" dirty="0" smtClean="0">
                <a:solidFill>
                  <a:schemeClr val="tx1"/>
                </a:solidFill>
                <a:latin typeface="Kameron"/>
                <a:ea typeface="Kameron"/>
                <a:cs typeface="Kameron"/>
                <a:sym typeface="Kameron"/>
              </a:rPr>
              <a:t>Bring </a:t>
            </a:r>
            <a:r>
              <a:rPr lang="en-US" sz="2400" u="sng" dirty="0">
                <a:solidFill>
                  <a:schemeClr val="tx1"/>
                </a:solidFill>
                <a:latin typeface="Kameron"/>
                <a:ea typeface="Kameron"/>
                <a:cs typeface="Kameron"/>
                <a:sym typeface="Kameron"/>
              </a:rPr>
              <a:t>prestige to the Church, wealth, population control, and </a:t>
            </a:r>
            <a:r>
              <a:rPr lang="en-US" sz="2400" b="1" u="sng" dirty="0" smtClean="0">
                <a:solidFill>
                  <a:schemeClr val="tx1"/>
                </a:solidFill>
                <a:latin typeface="Kameron"/>
                <a:ea typeface="Kameron"/>
                <a:cs typeface="Kameron"/>
                <a:sym typeface="Kameron"/>
              </a:rPr>
              <a:t>TRADE</a:t>
            </a:r>
          </a:p>
          <a:p>
            <a:pPr marL="566420" lvl="1" indent="-292100">
              <a:spcBef>
                <a:spcPts val="0"/>
              </a:spcBef>
              <a:buClr>
                <a:schemeClr val="accent1"/>
              </a:buClr>
              <a:buSzPct val="70312"/>
              <a:buFont typeface="Arial"/>
              <a:buChar char="•"/>
            </a:pPr>
            <a:endParaRPr lang="en-US" sz="2600" b="0" i="0" u="sng" strike="noStrike" cap="none" baseline="0" dirty="0">
              <a:solidFill>
                <a:schemeClr val="tx1"/>
              </a:solidFill>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600" b="0" i="0" u="none" strike="noStrike" cap="none" baseline="0" dirty="0" smtClean="0">
                <a:latin typeface="Kameron"/>
                <a:ea typeface="Kameron"/>
                <a:cs typeface="Kameron"/>
                <a:sym typeface="Kameron"/>
              </a:rPr>
              <a:t>Crusades </a:t>
            </a:r>
            <a:r>
              <a:rPr lang="en-US" sz="2600" b="0" i="0" u="sng" strike="noStrike" cap="none" baseline="0" dirty="0" smtClean="0">
                <a:latin typeface="Kameron"/>
                <a:ea typeface="Kameron"/>
                <a:cs typeface="Kameron"/>
                <a:sym typeface="Kameron"/>
              </a:rPr>
              <a:t>increased power for European kings</a:t>
            </a:r>
            <a:r>
              <a:rPr lang="en-US" sz="2600" b="0" i="0" u="sng" strike="noStrike" cap="none" dirty="0" smtClean="0">
                <a:latin typeface="Kameron"/>
                <a:ea typeface="Kameron"/>
                <a:cs typeface="Kameron"/>
                <a:sym typeface="Kameron"/>
              </a:rPr>
              <a:t> bringing about consolidate nation-states in Europe</a:t>
            </a:r>
            <a:r>
              <a:rPr lang="en-US" sz="2600" b="0" i="0" u="none" strike="noStrike" cap="none" dirty="0" smtClean="0">
                <a:latin typeface="Kameron"/>
                <a:ea typeface="Kameron"/>
                <a:cs typeface="Kameron"/>
                <a:sym typeface="Kameron"/>
              </a:rPr>
              <a:t> </a:t>
            </a:r>
            <a:r>
              <a:rPr lang="en-US" sz="2600" b="1" i="0" u="none" strike="noStrike" cap="none" dirty="0" smtClean="0">
                <a:latin typeface="Kameron"/>
                <a:ea typeface="Kameron"/>
                <a:cs typeface="Kameron"/>
                <a:sym typeface="Kameron"/>
              </a:rPr>
              <a:t>(end of Feudalism) </a:t>
            </a:r>
          </a:p>
        </p:txBody>
      </p:sp>
      <p:pic>
        <p:nvPicPr>
          <p:cNvPr id="1026" name="Picture 2" descr="http://mrkash.com/activities/images/crusade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807108" y="2057400"/>
            <a:ext cx="3336892" cy="3752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2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2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3" end="3"/>
                                            </p:txEl>
                                          </p:spTgt>
                                        </p:tgtEl>
                                        <p:attrNameLst>
                                          <p:attrName>style.visibility</p:attrName>
                                        </p:attrNameLst>
                                      </p:cBhvr>
                                      <p:to>
                                        <p:strVal val="visible"/>
                                      </p:to>
                                    </p:set>
                                    <p:animEffect transition="in" filter="fade">
                                      <p:cBhvr>
                                        <p:cTn id="17" dur="2000"/>
                                        <p:tgtEl>
                                          <p:spTgt spid="1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5" end="5"/>
                                            </p:txEl>
                                          </p:spTgt>
                                        </p:tgtEl>
                                        <p:attrNameLst>
                                          <p:attrName>style.visibility</p:attrName>
                                        </p:attrNameLst>
                                      </p:cBhvr>
                                      <p:to>
                                        <p:strVal val="visible"/>
                                      </p:to>
                                    </p:set>
                                    <p:animEffect transition="in" filter="fade">
                                      <p:cBhvr>
                                        <p:cTn id="22" dur="2000"/>
                                        <p:tgtEl>
                                          <p:spTgt spid="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p:nvPr/>
        </p:nvSpPr>
        <p:spPr>
          <a:xfrm>
            <a:off x="-191814" y="762000"/>
            <a:ext cx="9527628" cy="533399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a:noFill/>
          <a:ln>
            <a:noFill/>
          </a:ln>
        </p:spPr>
        <p:txBody>
          <a:bodyPr lIns="91425" tIns="45700" rIns="91425" bIns="45700" anchor="b" anchorCtr="0">
            <a:noAutofit/>
          </a:bodyPr>
          <a:lstStyle/>
          <a:p>
            <a:pPr marL="54864" marR="0" lvl="0" indent="-4064" algn="r" rtl="0">
              <a:spcBef>
                <a:spcPts val="0"/>
              </a:spcBef>
              <a:buClr>
                <a:srgbClr val="E8EACA"/>
              </a:buClr>
              <a:buSzPct val="25000"/>
              <a:buFont typeface="Kameron"/>
              <a:buNone/>
            </a:pPr>
            <a:r>
              <a:rPr lang="en-US" sz="4600" b="0" i="0" u="sng" strike="noStrike" cap="none" baseline="0" dirty="0">
                <a:solidFill>
                  <a:schemeClr val="tx1"/>
                </a:solidFill>
                <a:latin typeface="Kameron"/>
                <a:ea typeface="Kameron"/>
                <a:cs typeface="Kameron"/>
                <a:sym typeface="Kameron"/>
              </a:rPr>
              <a:t>Cause 2: The Black Death</a:t>
            </a:r>
          </a:p>
        </p:txBody>
      </p:sp>
      <p:sp>
        <p:nvSpPr>
          <p:cNvPr id="149" name="Shape 149"/>
          <p:cNvSpPr txBox="1">
            <a:spLocks noGrp="1"/>
          </p:cNvSpPr>
          <p:nvPr>
            <p:ph sz="quarter" idx="1"/>
          </p:nvPr>
        </p:nvSpPr>
        <p:spPr>
          <a:xfrm>
            <a:off x="152400" y="1295400"/>
            <a:ext cx="4956048" cy="4572000"/>
          </a:xfrm>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2000" b="0" i="0" u="sng" strike="noStrike" cap="none" baseline="0" dirty="0">
                <a:latin typeface="Kameron"/>
                <a:ea typeface="Kameron"/>
                <a:cs typeface="Kameron"/>
                <a:sym typeface="Kameron"/>
              </a:rPr>
              <a:t>Originated in Asia</a:t>
            </a:r>
            <a:r>
              <a:rPr lang="en-US" sz="2000" b="0" i="0" u="none" strike="noStrike" cap="none" baseline="0" dirty="0">
                <a:latin typeface="Kameron"/>
                <a:ea typeface="Kameron"/>
                <a:cs typeface="Kameron"/>
                <a:sym typeface="Kameron"/>
              </a:rPr>
              <a:t> – </a:t>
            </a:r>
            <a:r>
              <a:rPr lang="en-US" sz="2000" b="0" i="0" u="none" strike="noStrike" cap="none" baseline="0" dirty="0" smtClean="0">
                <a:latin typeface="Kameron"/>
                <a:ea typeface="Kameron"/>
                <a:cs typeface="Kameron"/>
                <a:sym typeface="Kameron"/>
              </a:rPr>
              <a:t>1300s</a:t>
            </a:r>
          </a:p>
          <a:p>
            <a:pPr marL="292100" marR="0" lvl="0" indent="-292100" algn="l" rtl="0">
              <a:spcBef>
                <a:spcPts val="0"/>
              </a:spcBef>
              <a:buClr>
                <a:schemeClr val="accent1"/>
              </a:buClr>
              <a:buSzPct val="70312"/>
              <a:buFont typeface="Arial"/>
              <a:buChar char="•"/>
            </a:pPr>
            <a:endParaRPr lang="en-US" sz="2000" b="0" i="0" u="none" strike="noStrike" cap="none" baseline="0" dirty="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sng" strike="noStrike" cap="none" baseline="0" dirty="0">
                <a:latin typeface="Kameron"/>
                <a:ea typeface="Kameron"/>
                <a:cs typeface="Kameron"/>
                <a:sym typeface="Kameron"/>
              </a:rPr>
              <a:t>Spread via trade routes by fleas</a:t>
            </a:r>
            <a:r>
              <a:rPr lang="en-US" sz="2000" b="0" i="0" u="none" strike="noStrike" cap="none" baseline="0" dirty="0" smtClean="0">
                <a:latin typeface="Kameron"/>
                <a:ea typeface="Kameron"/>
                <a:cs typeface="Kameron"/>
                <a:sym typeface="Kameron"/>
              </a:rPr>
              <a:t>!</a:t>
            </a:r>
          </a:p>
          <a:p>
            <a:pPr marL="292100" marR="0" lvl="0" indent="-292100" algn="l" rtl="0">
              <a:spcBef>
                <a:spcPts val="0"/>
              </a:spcBef>
              <a:buClr>
                <a:schemeClr val="accent1"/>
              </a:buClr>
              <a:buSzPct val="70312"/>
              <a:buFont typeface="Arial"/>
              <a:buChar char="•"/>
            </a:pPr>
            <a:endParaRPr lang="en-US" sz="2000" b="0" i="0" u="none" strike="noStrike" cap="none" baseline="0" dirty="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none" strike="noStrike" cap="none" baseline="0" dirty="0" smtClean="0">
                <a:latin typeface="Kameron"/>
                <a:ea typeface="Kameron"/>
                <a:cs typeface="Kameron"/>
                <a:sym typeface="Kameron"/>
              </a:rPr>
              <a:t>Characterized by fever</a:t>
            </a:r>
            <a:r>
              <a:rPr lang="en-US" sz="2000" b="0" i="0" u="none" strike="noStrike" cap="none" baseline="0" dirty="0">
                <a:latin typeface="Kameron"/>
                <a:ea typeface="Kameron"/>
                <a:cs typeface="Kameron"/>
                <a:sym typeface="Kameron"/>
              </a:rPr>
              <a:t>, vomiting, boils, internal bleeding, etc</a:t>
            </a:r>
            <a:r>
              <a:rPr lang="en-US" sz="2000" b="0" i="0" u="none" strike="noStrike" cap="none" baseline="0" dirty="0" smtClean="0">
                <a:latin typeface="Kameron"/>
                <a:ea typeface="Kameron"/>
                <a:cs typeface="Kameron"/>
                <a:sym typeface="Kameron"/>
              </a:rPr>
              <a:t>.</a:t>
            </a:r>
          </a:p>
          <a:p>
            <a:pPr marL="292100" marR="0" lvl="0" indent="-292100" algn="l" rtl="0">
              <a:spcBef>
                <a:spcPts val="0"/>
              </a:spcBef>
              <a:buClr>
                <a:schemeClr val="accent1"/>
              </a:buClr>
              <a:buSzPct val="70312"/>
              <a:buFont typeface="Arial"/>
              <a:buChar char="•"/>
            </a:pPr>
            <a:endParaRPr lang="en-US" sz="2000" b="0" i="0" u="none" strike="noStrike" cap="none" baseline="0" dirty="0" smtClean="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1800" dirty="0" smtClean="0">
                <a:latin typeface="Kameron"/>
                <a:ea typeface="Kameron"/>
                <a:cs typeface="Kameron"/>
                <a:sym typeface="Kameron"/>
              </a:rPr>
              <a:t>Responsible for the </a:t>
            </a:r>
            <a:r>
              <a:rPr lang="en-US" sz="1800" u="sng" dirty="0" smtClean="0">
                <a:latin typeface="Kameron"/>
                <a:ea typeface="Kameron"/>
                <a:cs typeface="Kameron"/>
                <a:sym typeface="Kameron"/>
              </a:rPr>
              <a:t>deaths of over 1/3 of the population</a:t>
            </a:r>
          </a:p>
          <a:p>
            <a:pPr marL="292100" marR="0" lvl="0" indent="-292100" algn="l" rtl="0">
              <a:spcBef>
                <a:spcPts val="0"/>
              </a:spcBef>
              <a:buClr>
                <a:schemeClr val="accent1"/>
              </a:buClr>
              <a:buSzPct val="70312"/>
              <a:buFont typeface="Arial"/>
              <a:buChar char="•"/>
            </a:pPr>
            <a:endParaRPr lang="en-US" sz="1800" u="sng" dirty="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1800" u="sng" dirty="0" smtClean="0">
                <a:latin typeface="Kameron"/>
                <a:ea typeface="Kameron"/>
                <a:cs typeface="Kameron"/>
                <a:sym typeface="Kameron"/>
              </a:rPr>
              <a:t>Social upheaval (disorder) </a:t>
            </a:r>
            <a:r>
              <a:rPr lang="en-US" sz="1800" dirty="0" smtClean="0">
                <a:latin typeface="Kameron"/>
                <a:ea typeface="Kameron"/>
                <a:cs typeface="Kameron"/>
                <a:sym typeface="Kameron"/>
              </a:rPr>
              <a:t>resulted and </a:t>
            </a:r>
            <a:r>
              <a:rPr lang="en-US" sz="1800" u="sng" dirty="0" smtClean="0">
                <a:latin typeface="Kameron"/>
                <a:ea typeface="Kameron"/>
                <a:cs typeface="Kameron"/>
                <a:sym typeface="Kameron"/>
              </a:rPr>
              <a:t>many blamed Jews for the issues</a:t>
            </a:r>
          </a:p>
          <a:p>
            <a:pPr marL="566420" lvl="1" indent="-292100">
              <a:spcBef>
                <a:spcPts val="0"/>
              </a:spcBef>
              <a:buClr>
                <a:schemeClr val="accent1"/>
              </a:buClr>
              <a:buSzPct val="70312"/>
              <a:buFont typeface="Arial"/>
              <a:buChar char="•"/>
            </a:pPr>
            <a:r>
              <a:rPr lang="en-US" sz="1800" dirty="0" smtClean="0">
                <a:solidFill>
                  <a:schemeClr val="tx1"/>
                </a:solidFill>
                <a:latin typeface="Kameron"/>
                <a:ea typeface="Kameron"/>
                <a:cs typeface="Kameron"/>
                <a:sym typeface="Kameron"/>
              </a:rPr>
              <a:t>Accused Jews of contaminating water wells &amp; spreading the disease. </a:t>
            </a:r>
          </a:p>
          <a:p>
            <a:pPr marL="566420" lvl="1" indent="-292100">
              <a:spcBef>
                <a:spcPts val="0"/>
              </a:spcBef>
              <a:buClr>
                <a:schemeClr val="accent1"/>
              </a:buClr>
              <a:buSzPct val="70312"/>
              <a:buFont typeface="Arial"/>
              <a:buChar char="•"/>
            </a:pPr>
            <a:endParaRPr lang="en-US" sz="1600" dirty="0">
              <a:solidFill>
                <a:schemeClr val="tx1"/>
              </a:solidFill>
              <a:latin typeface="Kameron"/>
              <a:ea typeface="Kameron"/>
              <a:cs typeface="Kameron"/>
              <a:sym typeface="Kameron"/>
            </a:endParaRPr>
          </a:p>
          <a:p>
            <a:pPr marL="292100" lvl="0" indent="-292100">
              <a:spcBef>
                <a:spcPts val="0"/>
              </a:spcBef>
              <a:buSzPct val="70312"/>
              <a:buFont typeface="Arial"/>
              <a:buChar char="•"/>
            </a:pPr>
            <a:r>
              <a:rPr lang="en-US" sz="1800" dirty="0">
                <a:latin typeface="Kameron"/>
                <a:ea typeface="Kameron"/>
                <a:cs typeface="Kameron"/>
                <a:sym typeface="Kameron"/>
              </a:rPr>
              <a:t>Huge </a:t>
            </a:r>
            <a:r>
              <a:rPr lang="en-US" sz="1800" u="sng" dirty="0">
                <a:latin typeface="Kameron"/>
                <a:ea typeface="Kameron"/>
                <a:cs typeface="Kameron"/>
                <a:sym typeface="Kameron"/>
              </a:rPr>
              <a:t>population loss accelerated the end of serfdom </a:t>
            </a:r>
            <a:r>
              <a:rPr lang="en-US" sz="1800" b="1" u="sng" dirty="0">
                <a:latin typeface="Kameron"/>
                <a:ea typeface="Kameron"/>
                <a:cs typeface="Kameron"/>
                <a:sym typeface="Kameron"/>
              </a:rPr>
              <a:t>(end of feudalism)</a:t>
            </a:r>
          </a:p>
          <a:p>
            <a:pPr marL="566420" lvl="1" indent="-292100">
              <a:spcBef>
                <a:spcPts val="0"/>
              </a:spcBef>
              <a:buClr>
                <a:schemeClr val="accent1"/>
              </a:buClr>
              <a:buSzPct val="70312"/>
              <a:buFont typeface="Arial"/>
              <a:buChar char="•"/>
            </a:pPr>
            <a:r>
              <a:rPr lang="en-US" sz="1800" u="sng" dirty="0">
                <a:solidFill>
                  <a:schemeClr val="tx1"/>
                </a:solidFill>
                <a:latin typeface="Kameron"/>
                <a:ea typeface="Kameron"/>
                <a:cs typeface="Kameron"/>
                <a:sym typeface="Kameron"/>
              </a:rPr>
              <a:t>Smaller population meant less competition for jobs </a:t>
            </a:r>
          </a:p>
          <a:p>
            <a:pPr marL="566420" lvl="1" indent="-292100">
              <a:spcBef>
                <a:spcPts val="0"/>
              </a:spcBef>
              <a:buClr>
                <a:schemeClr val="accent1"/>
              </a:buClr>
              <a:buSzPct val="70312"/>
              <a:buFont typeface="Arial"/>
              <a:buChar char="•"/>
            </a:pPr>
            <a:endParaRPr lang="en-US" sz="1800" dirty="0" smtClean="0">
              <a:latin typeface="Kameron"/>
              <a:ea typeface="Kameron"/>
              <a:cs typeface="Kameron"/>
              <a:sym typeface="Kameron"/>
            </a:endParaRPr>
          </a:p>
          <a:p>
            <a:pPr marL="566420" lvl="1" indent="-292100">
              <a:spcBef>
                <a:spcPts val="0"/>
              </a:spcBef>
              <a:buClr>
                <a:schemeClr val="accent1"/>
              </a:buClr>
              <a:buSzPct val="70312"/>
              <a:buFont typeface="Arial"/>
              <a:buChar char="•"/>
            </a:pPr>
            <a:endParaRPr lang="en-US" sz="1800" dirty="0" smtClean="0">
              <a:latin typeface="Kameron"/>
              <a:ea typeface="Kameron"/>
              <a:cs typeface="Kameron"/>
              <a:sym typeface="Kameron"/>
            </a:endParaRPr>
          </a:p>
          <a:p>
            <a:pPr marL="274320" lvl="1" indent="0">
              <a:spcBef>
                <a:spcPts val="0"/>
              </a:spcBef>
              <a:buClr>
                <a:schemeClr val="accent1"/>
              </a:buClr>
              <a:buSzPct val="70312"/>
              <a:buNone/>
            </a:pPr>
            <a:endParaRPr lang="en-US" sz="1800" b="0" i="0" u="sng" strike="noStrike" cap="none" baseline="0" dirty="0">
              <a:latin typeface="Kameron"/>
              <a:ea typeface="Kameron"/>
              <a:cs typeface="Kameron"/>
              <a:sym typeface="Kameron"/>
            </a:endParaRPr>
          </a:p>
        </p:txBody>
      </p:sp>
      <p:sp>
        <p:nvSpPr>
          <p:cNvPr id="150" name="Shape 150"/>
          <p:cNvSpPr/>
          <p:nvPr/>
        </p:nvSpPr>
        <p:spPr>
          <a:xfrm>
            <a:off x="6489357" y="914400"/>
            <a:ext cx="2654643" cy="1828800"/>
          </a:xfrm>
          <a:prstGeom prst="rect">
            <a:avLst/>
          </a:prstGeom>
          <a:blipFill>
            <a:blip r:embed="rId3"/>
            <a:stretch>
              <a:fillRect/>
            </a:stretch>
          </a:blipFill>
        </p:spPr>
      </p:sp>
      <p:pic>
        <p:nvPicPr>
          <p:cNvPr id="2050" name="Picture 2" descr="http://www.danse-macabre.net/image/Danse_Macabre/Robert-Hooke-Black-De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14600"/>
            <a:ext cx="233934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imenewsfeed.files.wordpress.com/2012/06/92070069.jpg?w=480&amp;h=320&amp;c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333103"/>
            <a:ext cx="3673044" cy="2448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2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2" end="2"/>
                                            </p:txEl>
                                          </p:spTgt>
                                        </p:tgtEl>
                                        <p:attrNameLst>
                                          <p:attrName>style.visibility</p:attrName>
                                        </p:attrNameLst>
                                      </p:cBhvr>
                                      <p:to>
                                        <p:strVal val="visible"/>
                                      </p:to>
                                    </p:set>
                                    <p:animEffect transition="in" filter="fade">
                                      <p:cBhvr>
                                        <p:cTn id="12" dur="2000"/>
                                        <p:tgtEl>
                                          <p:spTgt spid="1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4" end="4"/>
                                            </p:txEl>
                                          </p:spTgt>
                                        </p:tgtEl>
                                        <p:attrNameLst>
                                          <p:attrName>style.visibility</p:attrName>
                                        </p:attrNameLst>
                                      </p:cBhvr>
                                      <p:to>
                                        <p:strVal val="visible"/>
                                      </p:to>
                                    </p:set>
                                    <p:animEffect transition="in" filter="fade">
                                      <p:cBhvr>
                                        <p:cTn id="17" dur="2000"/>
                                        <p:tgtEl>
                                          <p:spTgt spid="14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6" end="6"/>
                                            </p:txEl>
                                          </p:spTgt>
                                        </p:tgtEl>
                                        <p:attrNameLst>
                                          <p:attrName>style.visibility</p:attrName>
                                        </p:attrNameLst>
                                      </p:cBhvr>
                                      <p:to>
                                        <p:strVal val="visible"/>
                                      </p:to>
                                    </p:set>
                                    <p:animEffect transition="in" filter="fade">
                                      <p:cBhvr>
                                        <p:cTn id="22" dur="2000"/>
                                        <p:tgtEl>
                                          <p:spTgt spid="14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8" end="8"/>
                                            </p:txEl>
                                          </p:spTgt>
                                        </p:tgtEl>
                                        <p:attrNameLst>
                                          <p:attrName>style.visibility</p:attrName>
                                        </p:attrNameLst>
                                      </p:cBhvr>
                                      <p:to>
                                        <p:strVal val="visible"/>
                                      </p:to>
                                    </p:set>
                                    <p:animEffect transition="in" filter="fade">
                                      <p:cBhvr>
                                        <p:cTn id="27" dur="2000"/>
                                        <p:tgtEl>
                                          <p:spTgt spid="14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xEl>
                                              <p:pRg st="9" end="9"/>
                                            </p:txEl>
                                          </p:spTgt>
                                        </p:tgtEl>
                                        <p:attrNameLst>
                                          <p:attrName>style.visibility</p:attrName>
                                        </p:attrNameLst>
                                      </p:cBhvr>
                                      <p:to>
                                        <p:strVal val="visible"/>
                                      </p:to>
                                    </p:set>
                                    <p:animEffect transition="in" filter="fade">
                                      <p:cBhvr>
                                        <p:cTn id="32" dur="2000"/>
                                        <p:tgtEl>
                                          <p:spTgt spid="14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9">
                                            <p:txEl>
                                              <p:pRg st="11" end="11"/>
                                            </p:txEl>
                                          </p:spTgt>
                                        </p:tgtEl>
                                        <p:attrNameLst>
                                          <p:attrName>style.visibility</p:attrName>
                                        </p:attrNameLst>
                                      </p:cBhvr>
                                      <p:to>
                                        <p:strVal val="visible"/>
                                      </p:to>
                                    </p:set>
                                    <p:animEffect transition="in" filter="fade">
                                      <p:cBhvr>
                                        <p:cTn id="37" dur="2000"/>
                                        <p:tgtEl>
                                          <p:spTgt spid="149">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9">
                                            <p:txEl>
                                              <p:pRg st="12" end="12"/>
                                            </p:txEl>
                                          </p:spTgt>
                                        </p:tgtEl>
                                        <p:attrNameLst>
                                          <p:attrName>style.visibility</p:attrName>
                                        </p:attrNameLst>
                                      </p:cBhvr>
                                      <p:to>
                                        <p:strVal val="visible"/>
                                      </p:to>
                                    </p:set>
                                    <p:animEffect transition="in" filter="fade">
                                      <p:cBhvr>
                                        <p:cTn id="42" dur="2000"/>
                                        <p:tgtEl>
                                          <p:spTgt spid="149">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http://wps.ablongman.com/wps/media/objects/262/268312/art/figures/KISH_10_2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 y="-152400"/>
            <a:ext cx="9300519"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06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prstGeom prst="rect">
            <a:avLst/>
          </a:prstGeom>
          <a:noFill/>
          <a:ln>
            <a:noFill/>
          </a:ln>
        </p:spPr>
        <p:txBody>
          <a:bodyPr lIns="91425" tIns="45700" rIns="91425" bIns="45700" anchor="b" anchorCtr="0">
            <a:noAutofit/>
          </a:bodyPr>
          <a:lstStyle/>
          <a:p>
            <a:pPr marL="54864" marR="0" lvl="0" indent="-4064" algn="r" rtl="0">
              <a:spcBef>
                <a:spcPts val="0"/>
              </a:spcBef>
              <a:buClr>
                <a:srgbClr val="E8EACA"/>
              </a:buClr>
              <a:buSzPct val="25000"/>
              <a:buFont typeface="Kameron"/>
              <a:buNone/>
            </a:pPr>
            <a:r>
              <a:rPr lang="en-US" sz="4150" b="0" i="0" u="sng" strike="noStrike" cap="none" baseline="0" dirty="0">
                <a:solidFill>
                  <a:schemeClr val="tx1"/>
                </a:solidFill>
                <a:latin typeface="Kameron"/>
                <a:ea typeface="Kameron"/>
                <a:cs typeface="Kameron"/>
                <a:sym typeface="Kameron"/>
              </a:rPr>
              <a:t>Cause 3: The Hundred Years’ War</a:t>
            </a:r>
          </a:p>
        </p:txBody>
      </p:sp>
      <p:sp>
        <p:nvSpPr>
          <p:cNvPr id="157" name="Shape 157"/>
          <p:cNvSpPr txBox="1">
            <a:spLocks noGrp="1"/>
          </p:cNvSpPr>
          <p:nvPr>
            <p:ph sz="quarter" idx="1"/>
          </p:nvPr>
        </p:nvSpPr>
        <p:spPr>
          <a:xfrm>
            <a:off x="301752" y="1527048"/>
            <a:ext cx="5108448" cy="4572000"/>
          </a:xfrm>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2000" b="0" i="0" u="none" strike="noStrike" cap="none" baseline="0" dirty="0">
                <a:latin typeface="Kameron"/>
                <a:ea typeface="Kameron"/>
                <a:cs typeface="Kameron"/>
                <a:sym typeface="Kameron"/>
              </a:rPr>
              <a:t>1337 – 1453 &amp; </a:t>
            </a:r>
            <a:r>
              <a:rPr lang="en-US" sz="2000" b="0" i="0" u="sng" strike="noStrike" cap="none" baseline="0" dirty="0">
                <a:latin typeface="Kameron"/>
                <a:ea typeface="Kameron"/>
                <a:cs typeface="Kameron"/>
                <a:sym typeface="Kameron"/>
              </a:rPr>
              <a:t>England vs. France</a:t>
            </a:r>
          </a:p>
          <a:p>
            <a:pPr marL="292100" marR="0" lvl="0" indent="-292100" algn="l" rtl="0">
              <a:spcBef>
                <a:spcPts val="0"/>
              </a:spcBef>
              <a:buClr>
                <a:schemeClr val="accent1"/>
              </a:buClr>
              <a:buSzPct val="70312"/>
              <a:buFont typeface="Arial"/>
              <a:buChar char="•"/>
            </a:pPr>
            <a:r>
              <a:rPr lang="en-US" sz="2000" b="0" i="0" u="sng" strike="noStrike" cap="none" baseline="0" dirty="0">
                <a:latin typeface="Kameron"/>
                <a:ea typeface="Kameron"/>
                <a:cs typeface="Kameron"/>
                <a:sym typeface="Kameron"/>
              </a:rPr>
              <a:t>Fought over land </a:t>
            </a:r>
          </a:p>
          <a:p>
            <a:pPr marL="640080" marR="0" lvl="1" indent="-233680" algn="l" rtl="0">
              <a:spcBef>
                <a:spcPts val="400"/>
              </a:spcBef>
              <a:buClr>
                <a:schemeClr val="accent2"/>
              </a:buClr>
              <a:buSzPct val="89743"/>
              <a:buFont typeface="Arial"/>
              <a:buChar char="•"/>
            </a:pPr>
            <a:r>
              <a:rPr lang="en-US" sz="1800" b="0" i="0" u="sng" strike="noStrike" cap="none" baseline="0" dirty="0">
                <a:solidFill>
                  <a:schemeClr val="tx1"/>
                </a:solidFill>
                <a:latin typeface="Kameron"/>
                <a:ea typeface="Kameron"/>
                <a:cs typeface="Kameron"/>
                <a:sym typeface="Kameron"/>
              </a:rPr>
              <a:t>English kings once had feudal manors on French </a:t>
            </a:r>
            <a:r>
              <a:rPr lang="en-US" sz="1800" b="0" i="0" u="sng" strike="noStrike" cap="none" baseline="0" dirty="0" smtClean="0">
                <a:solidFill>
                  <a:schemeClr val="tx1"/>
                </a:solidFill>
                <a:latin typeface="Kameron"/>
                <a:ea typeface="Kameron"/>
                <a:cs typeface="Kameron"/>
                <a:sym typeface="Kameron"/>
              </a:rPr>
              <a:t>lands</a:t>
            </a:r>
            <a:r>
              <a:rPr lang="en-US" sz="1800" b="0" i="0" u="sng" strike="noStrike" cap="none" dirty="0" smtClean="0">
                <a:solidFill>
                  <a:schemeClr val="tx1"/>
                </a:solidFill>
                <a:latin typeface="Kameron"/>
                <a:ea typeface="Kameron"/>
                <a:cs typeface="Kameron"/>
                <a:sym typeface="Kameron"/>
              </a:rPr>
              <a:t> and </a:t>
            </a:r>
            <a:r>
              <a:rPr lang="en-US" sz="1800" b="0" i="0" u="sng" strike="noStrike" cap="none" baseline="0" dirty="0" smtClean="0">
                <a:solidFill>
                  <a:schemeClr val="tx1"/>
                </a:solidFill>
                <a:latin typeface="Kameron"/>
                <a:ea typeface="Kameron"/>
                <a:cs typeface="Kameron"/>
                <a:sym typeface="Kameron"/>
              </a:rPr>
              <a:t>French </a:t>
            </a:r>
            <a:r>
              <a:rPr lang="en-US" sz="1800" b="0" i="0" u="sng" strike="noStrike" cap="none" baseline="0" dirty="0">
                <a:solidFill>
                  <a:schemeClr val="tx1"/>
                </a:solidFill>
                <a:latin typeface="Kameron"/>
                <a:ea typeface="Kameron"/>
                <a:cs typeface="Kameron"/>
                <a:sym typeface="Kameron"/>
              </a:rPr>
              <a:t>kings started to dispute the claims</a:t>
            </a:r>
          </a:p>
          <a:p>
            <a:pPr marL="640080" marR="0" lvl="1" indent="-233680" algn="l" rtl="0">
              <a:spcBef>
                <a:spcPts val="400"/>
              </a:spcBef>
              <a:buClr>
                <a:schemeClr val="accent2"/>
              </a:buClr>
              <a:buSzPct val="89743"/>
              <a:buFont typeface="Arial"/>
              <a:buChar char="•"/>
            </a:pPr>
            <a:r>
              <a:rPr lang="en-US" sz="1800" b="0" i="0" u="sng" strike="noStrike" cap="none" baseline="0" dirty="0">
                <a:solidFill>
                  <a:schemeClr val="tx1"/>
                </a:solidFill>
                <a:latin typeface="Kameron"/>
                <a:ea typeface="Kameron"/>
                <a:cs typeface="Kameron"/>
                <a:sym typeface="Kameron"/>
              </a:rPr>
              <a:t>French Kin</a:t>
            </a:r>
            <a:r>
              <a:rPr lang="en-US" sz="1800" b="0" i="0" u="none" strike="noStrike" cap="none" baseline="0" dirty="0">
                <a:solidFill>
                  <a:schemeClr val="tx1"/>
                </a:solidFill>
                <a:latin typeface="Kameron"/>
                <a:ea typeface="Kameron"/>
                <a:cs typeface="Kameron"/>
                <a:sym typeface="Kameron"/>
              </a:rPr>
              <a:t>g Philip VI </a:t>
            </a:r>
            <a:r>
              <a:rPr lang="en-US" sz="1800" b="0" i="0" u="sng" strike="noStrike" cap="none" baseline="0" dirty="0">
                <a:solidFill>
                  <a:schemeClr val="tx1"/>
                </a:solidFill>
                <a:latin typeface="Kameron"/>
                <a:ea typeface="Kameron"/>
                <a:cs typeface="Kameron"/>
                <a:sym typeface="Kameron"/>
              </a:rPr>
              <a:t>claimed lands and England’s King </a:t>
            </a:r>
            <a:r>
              <a:rPr lang="en-US" sz="1800" b="0" i="0" u="none" strike="noStrike" cap="none" baseline="0" dirty="0">
                <a:solidFill>
                  <a:schemeClr val="tx1"/>
                </a:solidFill>
                <a:latin typeface="Kameron"/>
                <a:ea typeface="Kameron"/>
                <a:cs typeface="Kameron"/>
                <a:sym typeface="Kameron"/>
              </a:rPr>
              <a:t>Edward III </a:t>
            </a:r>
            <a:r>
              <a:rPr lang="en-US" sz="1800" b="0" i="0" u="sng" strike="noStrike" cap="none" baseline="0" dirty="0">
                <a:solidFill>
                  <a:schemeClr val="tx1"/>
                </a:solidFill>
                <a:latin typeface="Kameron"/>
                <a:ea typeface="Kameron"/>
                <a:cs typeface="Kameron"/>
                <a:sym typeface="Kameron"/>
              </a:rPr>
              <a:t>declared war</a:t>
            </a:r>
            <a:r>
              <a:rPr lang="en-US" sz="1800" b="0" i="0" u="none" strike="noStrike" cap="none" baseline="0" dirty="0" smtClean="0">
                <a:solidFill>
                  <a:schemeClr val="tx1"/>
                </a:solidFill>
                <a:latin typeface="Kameron"/>
                <a:ea typeface="Kameron"/>
                <a:cs typeface="Kameron"/>
                <a:sym typeface="Kameron"/>
              </a:rPr>
              <a:t>!</a:t>
            </a:r>
          </a:p>
          <a:p>
            <a:pPr marL="640080" marR="0" lvl="1" indent="-233680" algn="l" rtl="0">
              <a:spcBef>
                <a:spcPts val="400"/>
              </a:spcBef>
              <a:buClr>
                <a:schemeClr val="accent2"/>
              </a:buClr>
              <a:buSzPct val="89743"/>
              <a:buFont typeface="Arial"/>
              <a:buChar char="•"/>
            </a:pPr>
            <a:endParaRPr lang="en-US" sz="1800" b="0" i="0" u="none" strike="noStrike" cap="none" baseline="0" dirty="0">
              <a:solidFill>
                <a:schemeClr val="tx1"/>
              </a:solidFill>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sng" strike="noStrike" cap="none" baseline="0" dirty="0">
                <a:latin typeface="Kameron"/>
                <a:ea typeface="Kameron"/>
                <a:cs typeface="Kameron"/>
                <a:sym typeface="Kameron"/>
              </a:rPr>
              <a:t>England ahead, but France slowly crept back and </a:t>
            </a:r>
            <a:r>
              <a:rPr lang="en-US" sz="2000" b="0" i="0" u="sng" strike="noStrike" cap="none" baseline="0" dirty="0" smtClean="0">
                <a:latin typeface="Kameron"/>
                <a:ea typeface="Kameron"/>
                <a:cs typeface="Kameron"/>
                <a:sym typeface="Kameron"/>
              </a:rPr>
              <a:t>won</a:t>
            </a:r>
          </a:p>
          <a:p>
            <a:pPr marL="566420" lvl="1" indent="-292100">
              <a:spcBef>
                <a:spcPts val="0"/>
              </a:spcBef>
              <a:buClr>
                <a:schemeClr val="accent1"/>
              </a:buClr>
              <a:buSzPct val="70312"/>
              <a:buFont typeface="Arial"/>
              <a:buChar char="•"/>
            </a:pPr>
            <a:r>
              <a:rPr lang="en-US" sz="1600" dirty="0" smtClean="0">
                <a:solidFill>
                  <a:schemeClr val="tx1"/>
                </a:solidFill>
                <a:latin typeface="Kameron"/>
                <a:ea typeface="Kameron"/>
                <a:cs typeface="Kameron"/>
                <a:sym typeface="Kameron"/>
              </a:rPr>
              <a:t>French were outnumbered by English in most of the battles and the English won most of the battles. </a:t>
            </a:r>
          </a:p>
          <a:p>
            <a:pPr marL="566420" lvl="1" indent="-292100">
              <a:spcBef>
                <a:spcPts val="0"/>
              </a:spcBef>
              <a:buClr>
                <a:schemeClr val="accent1"/>
              </a:buClr>
              <a:buSzPct val="70312"/>
              <a:buFont typeface="Arial"/>
              <a:buChar char="•"/>
            </a:pPr>
            <a:r>
              <a:rPr lang="en-US" sz="1600" b="0" i="0" strike="noStrike" cap="none" baseline="0" dirty="0" smtClean="0">
                <a:solidFill>
                  <a:schemeClr val="tx1"/>
                </a:solidFill>
                <a:latin typeface="Kameron"/>
                <a:ea typeface="Kameron"/>
                <a:cs typeface="Kameron"/>
                <a:sym typeface="Kameron"/>
              </a:rPr>
              <a:t>French</a:t>
            </a:r>
            <a:r>
              <a:rPr lang="en-US" sz="1600" b="0" i="0" strike="noStrike" cap="none" dirty="0" smtClean="0">
                <a:solidFill>
                  <a:schemeClr val="tx1"/>
                </a:solidFill>
                <a:latin typeface="Kameron"/>
                <a:ea typeface="Kameron"/>
                <a:cs typeface="Kameron"/>
                <a:sym typeface="Kameron"/>
              </a:rPr>
              <a:t> ultimately won the war</a:t>
            </a:r>
          </a:p>
          <a:p>
            <a:pPr marL="566420" lvl="1" indent="-292100">
              <a:spcBef>
                <a:spcPts val="0"/>
              </a:spcBef>
              <a:buClr>
                <a:schemeClr val="accent1"/>
              </a:buClr>
              <a:buSzPct val="70312"/>
              <a:buFont typeface="Arial"/>
              <a:buChar char="•"/>
            </a:pPr>
            <a:endParaRPr lang="en-US" sz="1600" b="0" i="0" strike="noStrike" cap="none" baseline="0" dirty="0">
              <a:solidFill>
                <a:schemeClr val="tx1"/>
              </a:solidFill>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sng" strike="noStrike" cap="none" baseline="0" dirty="0" smtClean="0">
                <a:latin typeface="Kameron"/>
                <a:ea typeface="Kameron"/>
                <a:cs typeface="Kameron"/>
                <a:sym typeface="Kameron"/>
              </a:rPr>
              <a:t>Joan </a:t>
            </a:r>
            <a:r>
              <a:rPr lang="en-US" sz="2000" b="0" i="0" u="sng" strike="noStrike" cap="none" baseline="0" dirty="0">
                <a:latin typeface="Kameron"/>
                <a:ea typeface="Kameron"/>
                <a:cs typeface="Kameron"/>
                <a:sym typeface="Kameron"/>
              </a:rPr>
              <a:t>of </a:t>
            </a:r>
            <a:r>
              <a:rPr lang="en-US" sz="2000" b="0" i="0" u="sng" strike="noStrike" cap="none" baseline="0" dirty="0" smtClean="0">
                <a:latin typeface="Kameron"/>
                <a:ea typeface="Kameron"/>
                <a:cs typeface="Kameron"/>
                <a:sym typeface="Kameron"/>
              </a:rPr>
              <a:t>Arc</a:t>
            </a:r>
          </a:p>
          <a:p>
            <a:pPr marL="566420" lvl="1" indent="-292100">
              <a:spcBef>
                <a:spcPts val="0"/>
              </a:spcBef>
              <a:buClr>
                <a:schemeClr val="accent1"/>
              </a:buClr>
              <a:buSzPct val="70312"/>
              <a:buFont typeface="Arial"/>
              <a:buChar char="•"/>
            </a:pPr>
            <a:r>
              <a:rPr lang="en-US" sz="1600" dirty="0" smtClean="0">
                <a:solidFill>
                  <a:schemeClr val="tx1"/>
                </a:solidFill>
                <a:latin typeface="Kameron"/>
                <a:ea typeface="Kameron"/>
                <a:cs typeface="Kameron"/>
                <a:sym typeface="Kameron"/>
              </a:rPr>
              <a:t>Historians credit Joan of Arc with </a:t>
            </a:r>
            <a:r>
              <a:rPr lang="en-US" sz="1600" u="sng" dirty="0" smtClean="0">
                <a:solidFill>
                  <a:schemeClr val="tx1"/>
                </a:solidFill>
                <a:latin typeface="Kameron"/>
                <a:ea typeface="Kameron"/>
                <a:cs typeface="Kameron"/>
                <a:sym typeface="Kameron"/>
              </a:rPr>
              <a:t>rallying the French, leading men in key battles</a:t>
            </a:r>
            <a:endParaRPr lang="en-US" sz="1600" b="0" i="0" u="sng" strike="noStrike" cap="none" baseline="0" dirty="0">
              <a:solidFill>
                <a:schemeClr val="tx1"/>
              </a:solidFill>
              <a:latin typeface="Kameron"/>
              <a:ea typeface="Kameron"/>
              <a:cs typeface="Kameron"/>
              <a:sym typeface="Kameron"/>
            </a:endParaRPr>
          </a:p>
        </p:txBody>
      </p:sp>
      <p:pic>
        <p:nvPicPr>
          <p:cNvPr id="4098" name="Picture 2" descr="https://mcdn1.teacherspayteachers.com/thumbitem/Hundred-Years-War-PowerPoint-and-Comic-Strip-Activity-FUN-EASY-INFORMATIVE/original-6144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599"/>
            <a:ext cx="2667000" cy="2004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dinfo.info/words/images/Eng-hist-20B-100-yrs-w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259" y="2994660"/>
            <a:ext cx="3587958" cy="3723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20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2000"/>
                                        <p:tgtEl>
                                          <p:spTgt spid="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Effect transition="in" filter="fade">
                                      <p:cBhvr>
                                        <p:cTn id="17" dur="2000"/>
                                        <p:tgtEl>
                                          <p:spTgt spid="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Effect transition="in" filter="fade">
                                      <p:cBhvr>
                                        <p:cTn id="22" dur="2000"/>
                                        <p:tgtEl>
                                          <p:spTgt spid="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animEffect transition="in" filter="fade">
                                      <p:cBhvr>
                                        <p:cTn id="27" dur="2000"/>
                                        <p:tgtEl>
                                          <p:spTgt spid="15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xEl>
                                              <p:pRg st="6" end="6"/>
                                            </p:txEl>
                                          </p:spTgt>
                                        </p:tgtEl>
                                        <p:attrNameLst>
                                          <p:attrName>style.visibility</p:attrName>
                                        </p:attrNameLst>
                                      </p:cBhvr>
                                      <p:to>
                                        <p:strVal val="visible"/>
                                      </p:to>
                                    </p:set>
                                    <p:animEffect transition="in" filter="fade">
                                      <p:cBhvr>
                                        <p:cTn id="32" dur="2000"/>
                                        <p:tgtEl>
                                          <p:spTgt spid="15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xEl>
                                              <p:pRg st="7" end="7"/>
                                            </p:txEl>
                                          </p:spTgt>
                                        </p:tgtEl>
                                        <p:attrNameLst>
                                          <p:attrName>style.visibility</p:attrName>
                                        </p:attrNameLst>
                                      </p:cBhvr>
                                      <p:to>
                                        <p:strVal val="visible"/>
                                      </p:to>
                                    </p:set>
                                    <p:animEffect transition="in" filter="fade">
                                      <p:cBhvr>
                                        <p:cTn id="37" dur="2000"/>
                                        <p:tgtEl>
                                          <p:spTgt spid="15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
                                            <p:txEl>
                                              <p:pRg st="9" end="9"/>
                                            </p:txEl>
                                          </p:spTgt>
                                        </p:tgtEl>
                                        <p:attrNameLst>
                                          <p:attrName>style.visibility</p:attrName>
                                        </p:attrNameLst>
                                      </p:cBhvr>
                                      <p:to>
                                        <p:strVal val="visible"/>
                                      </p:to>
                                    </p:set>
                                    <p:animEffect transition="in" filter="fade">
                                      <p:cBhvr>
                                        <p:cTn id="42" dur="2000"/>
                                        <p:tgtEl>
                                          <p:spTgt spid="15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7">
                                            <p:txEl>
                                              <p:pRg st="10" end="10"/>
                                            </p:txEl>
                                          </p:spTgt>
                                        </p:tgtEl>
                                        <p:attrNameLst>
                                          <p:attrName>style.visibility</p:attrName>
                                        </p:attrNameLst>
                                      </p:cBhvr>
                                      <p:to>
                                        <p:strVal val="visible"/>
                                      </p:to>
                                    </p:set>
                                    <p:animEffect transition="in" filter="fade">
                                      <p:cBhvr>
                                        <p:cTn id="47" dur="2000"/>
                                        <p:tgtEl>
                                          <p:spTgt spid="1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3813048" cy="4572000"/>
          </a:xfrm>
        </p:spPr>
        <p:txBody>
          <a:bodyPr>
            <a:normAutofit fontScale="92500" lnSpcReduction="10000"/>
          </a:bodyPr>
          <a:lstStyle/>
          <a:p>
            <a:pPr marL="292100" lvl="0" indent="-292100">
              <a:spcBef>
                <a:spcPts val="0"/>
              </a:spcBef>
              <a:buSzPct val="70312"/>
              <a:buFont typeface="Arial"/>
              <a:buChar char="•"/>
            </a:pPr>
            <a:r>
              <a:rPr lang="en-US" sz="3200" u="sng" dirty="0">
                <a:latin typeface="Kameron"/>
                <a:ea typeface="Kameron"/>
                <a:cs typeface="Kameron"/>
                <a:sym typeface="Kameron"/>
              </a:rPr>
              <a:t>Effect</a:t>
            </a:r>
            <a:r>
              <a:rPr lang="en-US" sz="3200" u="sng" dirty="0">
                <a:latin typeface="Kameron"/>
                <a:ea typeface="Kameron"/>
                <a:cs typeface="Kameron"/>
                <a:sym typeface="Wingdings" panose="05000000000000000000" pitchFamily="2" charset="2"/>
              </a:rPr>
              <a:t> France’s royal power is centralized, France became a major European power, army loyal to French king</a:t>
            </a:r>
          </a:p>
          <a:p>
            <a:pPr marL="566420" lvl="1" indent="-292100">
              <a:spcBef>
                <a:spcPts val="0"/>
              </a:spcBef>
              <a:buClr>
                <a:schemeClr val="accent1"/>
              </a:buClr>
              <a:buSzPct val="70312"/>
              <a:buFont typeface="Arial"/>
              <a:buChar char="•"/>
            </a:pPr>
            <a:r>
              <a:rPr lang="en-US" sz="2000" dirty="0">
                <a:solidFill>
                  <a:schemeClr val="tx1"/>
                </a:solidFill>
                <a:latin typeface="Kameron"/>
                <a:ea typeface="Kameron"/>
                <a:cs typeface="Kameron"/>
                <a:sym typeface="Wingdings" panose="05000000000000000000" pitchFamily="2" charset="2"/>
              </a:rPr>
              <a:t>Contributed to a </a:t>
            </a:r>
            <a:r>
              <a:rPr lang="en-US" sz="2000" u="sng" dirty="0">
                <a:solidFill>
                  <a:schemeClr val="tx1"/>
                </a:solidFill>
                <a:latin typeface="Kameron"/>
                <a:ea typeface="Kameron"/>
                <a:cs typeface="Kameron"/>
                <a:sym typeface="Wingdings" panose="05000000000000000000" pitchFamily="2" charset="2"/>
              </a:rPr>
              <a:t>creation of a system of government taxation and paid military service (no need for knights/vassals) *end of feudalism</a:t>
            </a:r>
            <a:endParaRPr lang="en-US" sz="1800" u="sng" dirty="0">
              <a:solidFill>
                <a:schemeClr val="tx1"/>
              </a:solidFill>
              <a:latin typeface="Kameron"/>
              <a:ea typeface="Kameron"/>
              <a:cs typeface="Kameron"/>
              <a:sym typeface="Wingdings" panose="05000000000000000000" pitchFamily="2" charset="2"/>
            </a:endParaRPr>
          </a:p>
          <a:p>
            <a:endParaRPr lang="en-US" dirty="0"/>
          </a:p>
        </p:txBody>
      </p:sp>
      <p:sp>
        <p:nvSpPr>
          <p:cNvPr id="4" name="Shape 156"/>
          <p:cNvSpPr txBox="1">
            <a:spLocks/>
          </p:cNvSpPr>
          <p:nvPr/>
        </p:nvSpPr>
        <p:spPr>
          <a:xfrm>
            <a:off x="0" y="381000"/>
            <a:ext cx="4114800" cy="758952"/>
          </a:xfrm>
          <a:prstGeom prst="rect">
            <a:avLst/>
          </a:prstGeom>
          <a:noFill/>
          <a:ln>
            <a:noFill/>
          </a:ln>
        </p:spPr>
        <p:txBody>
          <a:bodyPr vert="horz" lIns="91425" tIns="45700" rIns="91425" bIns="45700" anchor="b" anchorCtr="0">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4864" indent="-4064" algn="l">
              <a:spcBef>
                <a:spcPts val="0"/>
              </a:spcBef>
              <a:buClr>
                <a:srgbClr val="E8EACA"/>
              </a:buClr>
              <a:buSzPct val="25000"/>
              <a:buFont typeface="Kameron"/>
              <a:buNone/>
            </a:pPr>
            <a:r>
              <a:rPr lang="en-US" sz="3200" u="sng" dirty="0" smtClean="0">
                <a:solidFill>
                  <a:schemeClr val="tx1"/>
                </a:solidFill>
                <a:latin typeface="Kameron"/>
                <a:ea typeface="Kameron"/>
                <a:cs typeface="Kameron"/>
                <a:sym typeface="Kameron"/>
              </a:rPr>
              <a:t>Cause 3: The Hundred Years’ War</a:t>
            </a:r>
            <a:endParaRPr lang="en-US" sz="3200" u="sng" dirty="0">
              <a:solidFill>
                <a:schemeClr val="tx1"/>
              </a:solidFill>
              <a:latin typeface="Kameron"/>
              <a:ea typeface="Kameron"/>
              <a:cs typeface="Kameron"/>
              <a:sym typeface="Kameron"/>
            </a:endParaRPr>
          </a:p>
        </p:txBody>
      </p:sp>
      <p:pic>
        <p:nvPicPr>
          <p:cNvPr id="5122" name="Picture 2" descr="http://www.nuttyhistory.com/uploads/1/2/1/5/12150034/802634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
            <a:ext cx="4876800" cy="655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92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762000" y="228600"/>
            <a:ext cx="8534400" cy="758952"/>
          </a:xfrm>
          <a:prstGeom prst="rect">
            <a:avLst/>
          </a:prstGeom>
          <a:noFill/>
          <a:ln>
            <a:noFill/>
          </a:ln>
        </p:spPr>
        <p:txBody>
          <a:bodyPr lIns="91425" tIns="45700" rIns="91425" bIns="45700" anchor="b" anchorCtr="0">
            <a:noAutofit/>
          </a:bodyPr>
          <a:lstStyle/>
          <a:p>
            <a:pPr marL="54864" marR="0" lvl="0" indent="-4064" algn="r" rtl="0">
              <a:spcBef>
                <a:spcPts val="0"/>
              </a:spcBef>
              <a:buClr>
                <a:srgbClr val="E8EACA"/>
              </a:buClr>
              <a:buSzPct val="25000"/>
              <a:buFont typeface="Kameron"/>
              <a:buNone/>
            </a:pPr>
            <a:r>
              <a:rPr lang="en-US" sz="4600" b="0" i="0" u="sng" strike="noStrike" cap="none" baseline="0" dirty="0">
                <a:solidFill>
                  <a:schemeClr val="tx1"/>
                </a:solidFill>
                <a:latin typeface="Kameron"/>
                <a:ea typeface="Kameron"/>
                <a:cs typeface="Kameron"/>
                <a:sym typeface="Kameron"/>
              </a:rPr>
              <a:t>Cause 4: The Great Schism</a:t>
            </a:r>
          </a:p>
        </p:txBody>
      </p:sp>
      <p:sp>
        <p:nvSpPr>
          <p:cNvPr id="163" name="Shape 163"/>
          <p:cNvSpPr txBox="1">
            <a:spLocks noGrp="1"/>
          </p:cNvSpPr>
          <p:nvPr>
            <p:ph sz="quarter" idx="1"/>
          </p:nvPr>
        </p:nvSpPr>
        <p:spPr>
          <a:xfrm>
            <a:off x="301752" y="1527048"/>
            <a:ext cx="3889248" cy="4572000"/>
          </a:xfrm>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2000" b="0" i="0" u="sng" strike="noStrike" cap="none" baseline="0" dirty="0" smtClean="0">
                <a:latin typeface="Kameron"/>
                <a:ea typeface="Kameron"/>
                <a:cs typeface="Kameron"/>
                <a:sym typeface="Kameron"/>
              </a:rPr>
              <a:t>1305</a:t>
            </a:r>
            <a:r>
              <a:rPr lang="en-US" sz="2000" b="0" i="0" u="none" strike="noStrike" cap="none" baseline="0" dirty="0" smtClean="0">
                <a:latin typeface="Kameron"/>
                <a:ea typeface="Kameron"/>
                <a:cs typeface="Kameron"/>
                <a:sym typeface="Kameron"/>
              </a:rPr>
              <a:t>– </a:t>
            </a:r>
            <a:r>
              <a:rPr lang="en-US" sz="2000" b="0" i="0" u="sng" strike="noStrike" cap="none" baseline="0" dirty="0" smtClean="0">
                <a:latin typeface="Kameron"/>
                <a:ea typeface="Kameron"/>
                <a:cs typeface="Kameron"/>
                <a:sym typeface="Kameron"/>
              </a:rPr>
              <a:t>Frenchman is elected Pope</a:t>
            </a:r>
            <a:r>
              <a:rPr lang="en-US" sz="2000" b="0" i="0" u="none" strike="noStrike" cap="none" dirty="0" smtClean="0">
                <a:latin typeface="Kameron"/>
                <a:ea typeface="Kameron"/>
                <a:cs typeface="Kameron"/>
                <a:sym typeface="Kameron"/>
              </a:rPr>
              <a:t> and the </a:t>
            </a:r>
            <a:r>
              <a:rPr lang="en-US" sz="2000" b="0" i="0" u="sng" strike="noStrike" cap="none" dirty="0" smtClean="0">
                <a:latin typeface="Kameron"/>
                <a:ea typeface="Kameron"/>
                <a:cs typeface="Kameron"/>
                <a:sym typeface="Kameron"/>
              </a:rPr>
              <a:t>papacy moved to France in Avignon </a:t>
            </a:r>
            <a:r>
              <a:rPr lang="en-US" sz="2000" b="0" i="0" u="none" strike="noStrike" cap="none" dirty="0" smtClean="0">
                <a:latin typeface="Kameron"/>
                <a:ea typeface="Kameron"/>
                <a:cs typeface="Kameron"/>
                <a:sym typeface="Kameron"/>
              </a:rPr>
              <a:t>(French have great influence over pope)</a:t>
            </a:r>
          </a:p>
          <a:p>
            <a:pPr marL="292100" marR="0" lvl="0" indent="-292100" algn="l" rtl="0">
              <a:spcBef>
                <a:spcPts val="0"/>
              </a:spcBef>
              <a:buClr>
                <a:schemeClr val="accent1"/>
              </a:buClr>
              <a:buSzPct val="70312"/>
              <a:buFont typeface="Arial"/>
              <a:buChar char="•"/>
            </a:pPr>
            <a:r>
              <a:rPr lang="en-US" sz="2000" b="0" i="0" u="sng" strike="noStrike" cap="none" baseline="0" dirty="0" smtClean="0">
                <a:latin typeface="Kameron"/>
                <a:ea typeface="Kameron"/>
                <a:cs typeface="Kameron"/>
                <a:sym typeface="Kameron"/>
              </a:rPr>
              <a:t>1378</a:t>
            </a:r>
            <a:r>
              <a:rPr lang="en-US" sz="2000" b="0" i="0" u="none" strike="noStrike" cap="none" baseline="0" dirty="0">
                <a:latin typeface="Kameron"/>
                <a:ea typeface="Kameron"/>
                <a:cs typeface="Kameron"/>
                <a:sym typeface="Kameron"/>
              </a:rPr>
              <a:t>: </a:t>
            </a:r>
            <a:r>
              <a:rPr lang="en-US" sz="2000" b="0" i="0" u="sng" strike="noStrike" cap="none" baseline="0" dirty="0">
                <a:latin typeface="Kameron"/>
                <a:ea typeface="Kameron"/>
                <a:cs typeface="Kameron"/>
                <a:sym typeface="Kameron"/>
              </a:rPr>
              <a:t>Italian is elected pope </a:t>
            </a:r>
            <a:r>
              <a:rPr lang="en-US" sz="2000" b="0" i="0" u="none" strike="noStrike" cap="none" baseline="0" dirty="0">
                <a:latin typeface="Kameron"/>
                <a:ea typeface="Kameron"/>
                <a:cs typeface="Kameron"/>
                <a:sym typeface="Kameron"/>
              </a:rPr>
              <a:t>– Pope Urban </a:t>
            </a:r>
            <a:r>
              <a:rPr lang="en-US" sz="2000" b="0" i="0" u="none" strike="noStrike" cap="none" baseline="0" dirty="0" smtClean="0">
                <a:latin typeface="Kameron"/>
                <a:ea typeface="Kameron"/>
                <a:cs typeface="Kameron"/>
                <a:sym typeface="Kameron"/>
              </a:rPr>
              <a:t>VI. </a:t>
            </a:r>
            <a:r>
              <a:rPr lang="en-US" sz="2000" b="0" i="0" u="sng" strike="noStrike" cap="none" baseline="0" dirty="0" smtClean="0">
                <a:latin typeface="Kameron"/>
                <a:ea typeface="Kameron"/>
                <a:cs typeface="Kameron"/>
                <a:sym typeface="Kameron"/>
              </a:rPr>
              <a:t>Papacy moved back to Rome</a:t>
            </a:r>
            <a:r>
              <a:rPr lang="en-US" sz="2000" b="0" i="0" u="none" strike="noStrike" cap="none" baseline="0" dirty="0" smtClean="0">
                <a:latin typeface="Kameron"/>
                <a:ea typeface="Kameron"/>
                <a:cs typeface="Kameron"/>
                <a:sym typeface="Kameron"/>
              </a:rPr>
              <a:t>. </a:t>
            </a:r>
          </a:p>
          <a:p>
            <a:pPr marL="566420" lvl="1" indent="-292100">
              <a:spcBef>
                <a:spcPts val="0"/>
              </a:spcBef>
              <a:buClr>
                <a:schemeClr val="accent1"/>
              </a:buClr>
              <a:buSzPct val="70312"/>
              <a:buFont typeface="Arial"/>
              <a:buChar char="•"/>
            </a:pPr>
            <a:endParaRPr lang="en-US" sz="1500" b="0" i="0" u="none" strike="noStrike" cap="none" baseline="0" dirty="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sng" strike="noStrike" cap="none" baseline="0" dirty="0" smtClean="0">
                <a:latin typeface="Kameron"/>
                <a:ea typeface="Kameron"/>
                <a:cs typeface="Kameron"/>
                <a:sym typeface="Kameron"/>
              </a:rPr>
              <a:t>Effect</a:t>
            </a:r>
            <a:r>
              <a:rPr lang="en-US" sz="2000" b="0" i="0" u="none" strike="noStrike" cap="none" baseline="0" dirty="0" smtClean="0">
                <a:latin typeface="Kameron"/>
                <a:ea typeface="Kameron"/>
                <a:cs typeface="Kameron"/>
                <a:sym typeface="Wingdings" panose="05000000000000000000" pitchFamily="2" charset="2"/>
              </a:rPr>
              <a:t> </a:t>
            </a:r>
            <a:r>
              <a:rPr lang="en-US" sz="2000" b="0" i="0" u="sng" strike="noStrike" cap="none" baseline="0" dirty="0" smtClean="0">
                <a:latin typeface="Kameron"/>
                <a:ea typeface="Kameron"/>
                <a:cs typeface="Kameron"/>
                <a:sym typeface="Kameron"/>
              </a:rPr>
              <a:t>The </a:t>
            </a:r>
            <a:r>
              <a:rPr lang="en-US" sz="2000" b="0" i="0" u="sng" strike="noStrike" cap="none" baseline="0" dirty="0">
                <a:latin typeface="Kameron"/>
                <a:ea typeface="Kameron"/>
                <a:cs typeface="Kameron"/>
                <a:sym typeface="Kameron"/>
              </a:rPr>
              <a:t>French cardinals </a:t>
            </a:r>
            <a:r>
              <a:rPr lang="en-US" sz="2000" b="0" i="0" u="sng" strike="noStrike" cap="none" baseline="0" dirty="0" smtClean="0">
                <a:latin typeface="Kameron"/>
                <a:ea typeface="Kameron"/>
                <a:cs typeface="Kameron"/>
                <a:sym typeface="Kameron"/>
              </a:rPr>
              <a:t>upset</a:t>
            </a:r>
            <a:r>
              <a:rPr lang="en-US" sz="2000" b="0" i="0" u="none" strike="noStrike" cap="none" baseline="0" dirty="0" smtClean="0">
                <a:latin typeface="Kameron"/>
                <a:ea typeface="Kameron"/>
                <a:cs typeface="Kameron"/>
                <a:sym typeface="Kameron"/>
              </a:rPr>
              <a:t> and </a:t>
            </a:r>
            <a:r>
              <a:rPr lang="en-US" sz="2000" b="0" i="0" u="sng" strike="noStrike" cap="none" baseline="0" dirty="0">
                <a:latin typeface="Kameron"/>
                <a:ea typeface="Kameron"/>
                <a:cs typeface="Kameron"/>
                <a:sym typeface="Kameron"/>
              </a:rPr>
              <a:t>elected another person</a:t>
            </a:r>
            <a:r>
              <a:rPr lang="en-US" sz="2000" b="0" i="0" u="none" strike="noStrike" cap="none" baseline="0" dirty="0">
                <a:latin typeface="Kameron"/>
                <a:ea typeface="Kameron"/>
                <a:cs typeface="Kameron"/>
                <a:sym typeface="Kameron"/>
              </a:rPr>
              <a:t> – Clement VII – </a:t>
            </a:r>
            <a:r>
              <a:rPr lang="en-US" sz="2000" b="0" i="0" u="sng" strike="noStrike" cap="none" baseline="0" dirty="0">
                <a:latin typeface="Kameron"/>
                <a:ea typeface="Kameron"/>
                <a:cs typeface="Kameron"/>
                <a:sym typeface="Kameron"/>
              </a:rPr>
              <a:t>as </a:t>
            </a:r>
            <a:r>
              <a:rPr lang="en-US" sz="2000" b="0" i="0" u="sng" strike="noStrike" cap="none" baseline="0" dirty="0" smtClean="0">
                <a:latin typeface="Kameron"/>
                <a:ea typeface="Kameron"/>
                <a:cs typeface="Kameron"/>
                <a:sym typeface="Kameron"/>
              </a:rPr>
              <a:t>pope to keep papacy in France</a:t>
            </a:r>
          </a:p>
          <a:p>
            <a:pPr marL="292100" marR="0" lvl="0" indent="-292100" algn="l" rtl="0">
              <a:spcBef>
                <a:spcPts val="0"/>
              </a:spcBef>
              <a:buClr>
                <a:schemeClr val="accent1"/>
              </a:buClr>
              <a:buSzPct val="70312"/>
              <a:buFont typeface="Arial"/>
              <a:buChar char="•"/>
            </a:pPr>
            <a:endParaRPr lang="en-US" sz="2000" b="0" i="0" u="none" strike="noStrike" cap="none" baseline="0" dirty="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2000" b="0" i="0" u="none" strike="noStrike" cap="none" baseline="0" dirty="0" smtClean="0">
                <a:latin typeface="Kameron"/>
                <a:ea typeface="Kameron"/>
                <a:cs typeface="Kameron"/>
                <a:sym typeface="Kameron"/>
              </a:rPr>
              <a:t>TWO POPES!?</a:t>
            </a:r>
          </a:p>
        </p:txBody>
      </p:sp>
      <p:sp>
        <p:nvSpPr>
          <p:cNvPr id="164" name="Shape 164"/>
          <p:cNvSpPr/>
          <p:nvPr/>
        </p:nvSpPr>
        <p:spPr>
          <a:xfrm>
            <a:off x="154459" y="35011"/>
            <a:ext cx="1905000" cy="1565189"/>
          </a:xfrm>
          <a:prstGeom prst="rect">
            <a:avLst/>
          </a:prstGeom>
          <a:blipFill>
            <a:blip r:embed="rId3"/>
            <a:stretch>
              <a:fillRect/>
            </a:stretch>
          </a:blipFill>
        </p:spPr>
      </p:sp>
      <p:pic>
        <p:nvPicPr>
          <p:cNvPr id="6148" name="Picture 4" descr="http://1.bp.blogspot.com/_mCRJiHzSkv0/SZI5xVT7xhI/AAAAAAAAAJ4/FtfcCyP--kI/s400/popeF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2079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2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2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3" end="3"/>
                                            </p:txEl>
                                          </p:spTgt>
                                        </p:tgtEl>
                                        <p:attrNameLst>
                                          <p:attrName>style.visibility</p:attrName>
                                        </p:attrNameLst>
                                      </p:cBhvr>
                                      <p:to>
                                        <p:strVal val="visible"/>
                                      </p:to>
                                    </p:set>
                                    <p:animEffect transition="in" filter="fade">
                                      <p:cBhvr>
                                        <p:cTn id="17" dur="2000"/>
                                        <p:tgtEl>
                                          <p:spTgt spid="1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5" end="5"/>
                                            </p:txEl>
                                          </p:spTgt>
                                        </p:tgtEl>
                                        <p:attrNameLst>
                                          <p:attrName>style.visibility</p:attrName>
                                        </p:attrNameLst>
                                      </p:cBhvr>
                                      <p:to>
                                        <p:strVal val="visible"/>
                                      </p:to>
                                    </p:set>
                                    <p:animEffect transition="in" filter="fade">
                                      <p:cBhvr>
                                        <p:cTn id="22" dur="2000"/>
                                        <p:tgtEl>
                                          <p:spTgt spid="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2800" dirty="0">
                <a:latin typeface="Kameron"/>
                <a:ea typeface="Kameron"/>
                <a:cs typeface="Kameron"/>
                <a:sym typeface="Kameron"/>
              </a:rPr>
              <a:t>People </a:t>
            </a:r>
            <a:r>
              <a:rPr lang="en-US" sz="2800" u="sng" dirty="0">
                <a:latin typeface="Kameron"/>
                <a:ea typeface="Kameron"/>
                <a:cs typeface="Kameron"/>
                <a:sym typeface="Kameron"/>
              </a:rPr>
              <a:t>couldn’t decide who was the true pope and this lasted 40 years</a:t>
            </a:r>
            <a:r>
              <a:rPr lang="en-US" sz="2800" dirty="0" smtClean="0">
                <a:latin typeface="Kameron"/>
                <a:ea typeface="Kameron"/>
                <a:cs typeface="Kameron"/>
                <a:sym typeface="Kameron"/>
              </a:rPr>
              <a:t>!</a:t>
            </a:r>
          </a:p>
          <a:p>
            <a:pPr lvl="0"/>
            <a:r>
              <a:rPr lang="en-US" sz="2800" u="sng" dirty="0" smtClean="0">
                <a:latin typeface="Kameron"/>
                <a:ea typeface="Kameron"/>
                <a:cs typeface="Kameron"/>
                <a:sym typeface="Kameron"/>
              </a:rPr>
              <a:t>1409- a third pope is elected</a:t>
            </a:r>
          </a:p>
          <a:p>
            <a:pPr lvl="0"/>
            <a:r>
              <a:rPr lang="en-US" sz="2800" u="sng" dirty="0" smtClean="0">
                <a:latin typeface="Kameron"/>
                <a:ea typeface="Kameron"/>
                <a:cs typeface="Kameron"/>
                <a:sym typeface="Kameron"/>
              </a:rPr>
              <a:t> </a:t>
            </a:r>
          </a:p>
          <a:p>
            <a:pPr lvl="0"/>
            <a:endParaRPr lang="en-US" sz="2800" u="sng" dirty="0">
              <a:latin typeface="Kameron"/>
              <a:ea typeface="Kameron"/>
              <a:cs typeface="Kameron"/>
              <a:sym typeface="Kameron"/>
            </a:endParaRPr>
          </a:p>
          <a:p>
            <a:pPr lvl="0"/>
            <a:r>
              <a:rPr lang="en-US" sz="2800" u="sng" dirty="0" smtClean="0">
                <a:latin typeface="Kameron"/>
                <a:ea typeface="Kameron"/>
                <a:cs typeface="Kameron"/>
                <a:sym typeface="Kameron"/>
              </a:rPr>
              <a:t>Effect</a:t>
            </a:r>
            <a:r>
              <a:rPr lang="en-US" sz="2800" u="sng" dirty="0" smtClean="0">
                <a:latin typeface="Kameron"/>
                <a:ea typeface="Kameron"/>
                <a:cs typeface="Kameron"/>
                <a:sym typeface="Wingdings" panose="05000000000000000000" pitchFamily="2" charset="2"/>
              </a:rPr>
              <a:t> </a:t>
            </a:r>
          </a:p>
          <a:p>
            <a:pPr lvl="1"/>
            <a:r>
              <a:rPr lang="en-US" sz="2300" u="sng" dirty="0" smtClean="0">
                <a:latin typeface="Kameron"/>
                <a:ea typeface="Kameron"/>
                <a:cs typeface="Kameron"/>
                <a:sym typeface="Wingdings" panose="05000000000000000000" pitchFamily="2" charset="2"/>
              </a:rPr>
              <a:t>Corruption in church</a:t>
            </a:r>
          </a:p>
          <a:p>
            <a:pPr lvl="1"/>
            <a:r>
              <a:rPr lang="en-US" sz="2300" u="sng" dirty="0" smtClean="0">
                <a:latin typeface="Kameron"/>
                <a:ea typeface="Kameron"/>
                <a:cs typeface="Kameron"/>
                <a:sym typeface="Wingdings" panose="05000000000000000000" pitchFamily="2" charset="2"/>
              </a:rPr>
              <a:t>no focus on religious matters</a:t>
            </a:r>
          </a:p>
          <a:p>
            <a:pPr lvl="1"/>
            <a:r>
              <a:rPr lang="en-US" sz="2300" b="1" u="sng" dirty="0" smtClean="0">
                <a:latin typeface="Kameron"/>
                <a:ea typeface="Kameron"/>
                <a:cs typeface="Kameron"/>
                <a:sym typeface="Wingdings" panose="05000000000000000000" pitchFamily="2" charset="2"/>
              </a:rPr>
              <a:t>Power of church declines in Europe (*end of feudalism)</a:t>
            </a:r>
            <a:endParaRPr lang="en-US" sz="2300" b="1" u="sng" dirty="0">
              <a:latin typeface="Kameron"/>
              <a:ea typeface="Kameron"/>
              <a:cs typeface="Kameron"/>
              <a:sym typeface="Kameron"/>
            </a:endParaRPr>
          </a:p>
          <a:p>
            <a:endParaRPr lang="en-US" dirty="0"/>
          </a:p>
        </p:txBody>
      </p:sp>
      <p:pic>
        <p:nvPicPr>
          <p:cNvPr id="7172" name="Picture 4" descr="C:\Users\e132000\AppData\Local\Microsoft\Windows\Temporary Internet Files\Content.IE5\M1D96FO1\panda-30394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2133600" cy="2223948"/>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62"/>
          <p:cNvSpPr txBox="1">
            <a:spLocks/>
          </p:cNvSpPr>
          <p:nvPr/>
        </p:nvSpPr>
        <p:spPr>
          <a:xfrm>
            <a:off x="152400" y="381000"/>
            <a:ext cx="8534400" cy="758952"/>
          </a:xfrm>
          <a:prstGeom prst="rect">
            <a:avLst/>
          </a:prstGeom>
          <a:noFill/>
          <a:ln>
            <a:noFill/>
          </a:ln>
        </p:spPr>
        <p:txBody>
          <a:bodyPr vert="horz" lIns="91425" tIns="45700" rIns="91425" bIns="45700" anchor="b" anchorCtr="0">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4864" indent="-4064" algn="r">
              <a:spcBef>
                <a:spcPts val="0"/>
              </a:spcBef>
              <a:buClr>
                <a:srgbClr val="E8EACA"/>
              </a:buClr>
              <a:buSzPct val="25000"/>
              <a:buFont typeface="Kameron"/>
              <a:buNone/>
            </a:pPr>
            <a:r>
              <a:rPr lang="en-US" sz="4600" u="sng" smtClean="0">
                <a:solidFill>
                  <a:schemeClr val="tx1"/>
                </a:solidFill>
                <a:latin typeface="Kameron"/>
                <a:ea typeface="Kameron"/>
                <a:cs typeface="Kameron"/>
                <a:sym typeface="Kameron"/>
              </a:rPr>
              <a:t>Cause 4: The Great Schism</a:t>
            </a:r>
            <a:endParaRPr lang="en-US" sz="4600" u="sng" dirty="0">
              <a:solidFill>
                <a:schemeClr val="tx1"/>
              </a:solidFill>
              <a:latin typeface="Kameron"/>
              <a:ea typeface="Kameron"/>
              <a:cs typeface="Kameron"/>
              <a:sym typeface="Kameron"/>
            </a:endParaRPr>
          </a:p>
        </p:txBody>
      </p:sp>
    </p:spTree>
    <p:extLst>
      <p:ext uri="{BB962C8B-B14F-4D97-AF65-F5344CB8AC3E}">
        <p14:creationId xmlns:p14="http://schemas.microsoft.com/office/powerpoint/2010/main" val="23612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533400" y="466795"/>
            <a:ext cx="8991600" cy="6364432"/>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Text Placeholder 2"/>
          <p:cNvSpPr>
            <a:spLocks noGrp="1"/>
          </p:cNvSpPr>
          <p:nvPr>
            <p:ph sz="quarter" idx="1"/>
          </p:nvPr>
        </p:nvSpPr>
        <p:spPr/>
        <p:txBody>
          <a:bodyPr/>
          <a:lstStyle/>
          <a:p>
            <a:r>
              <a:rPr lang="en-US" dirty="0"/>
              <a:t>Humans also divide their lives into different time periods or phases, such as infancy, toddlerhood, childhood, teenage years, young adulthood, adulthood, middle age, and old age.  A birthday can mark the change from one phase of life to the next, yet many underlying changes are also taking place.</a:t>
            </a:r>
          </a:p>
          <a:p>
            <a:endParaRPr lang="en-US" dirty="0"/>
          </a:p>
        </p:txBody>
      </p:sp>
    </p:spTree>
    <p:extLst>
      <p:ext uri="{BB962C8B-B14F-4D97-AF65-F5344CB8AC3E}">
        <p14:creationId xmlns:p14="http://schemas.microsoft.com/office/powerpoint/2010/main" val="383497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Text Placeholder 2"/>
          <p:cNvSpPr>
            <a:spLocks noGrp="1"/>
          </p:cNvSpPr>
          <p:nvPr>
            <p:ph sz="quarter" idx="1"/>
          </p:nvPr>
        </p:nvSpPr>
        <p:spPr/>
        <p:txBody>
          <a:bodyPr/>
          <a:lstStyle/>
          <a:p>
            <a:r>
              <a:rPr lang="en-US" b="1" dirty="0" smtClean="0"/>
              <a:t>Title Assignment </a:t>
            </a:r>
            <a:r>
              <a:rPr lang="en-US" b="1" dirty="0" smtClean="0"/>
              <a:t>#48 </a:t>
            </a:r>
            <a:r>
              <a:rPr lang="en-US" b="1" dirty="0" smtClean="0"/>
              <a:t>in </a:t>
            </a:r>
            <a:r>
              <a:rPr lang="en-US" b="1" dirty="0" smtClean="0"/>
              <a:t>spiral</a:t>
            </a:r>
            <a:r>
              <a:rPr lang="en-US" b="1" dirty="0" smtClean="0"/>
              <a:t> </a:t>
            </a:r>
            <a:r>
              <a:rPr lang="en-US" b="1" dirty="0" smtClean="0"/>
              <a:t>“Decline of Feudalism in Europe”</a:t>
            </a:r>
          </a:p>
          <a:p>
            <a:endParaRPr lang="en-US" b="1" dirty="0"/>
          </a:p>
          <a:p>
            <a:r>
              <a:rPr lang="en-US" b="1" dirty="0" smtClean="0"/>
              <a:t>Write the following question and answer it in your </a:t>
            </a:r>
            <a:r>
              <a:rPr lang="en-US" b="1" dirty="0" smtClean="0"/>
              <a:t>spiral.</a:t>
            </a:r>
            <a:endParaRPr lang="en-US" b="1" dirty="0" smtClean="0"/>
          </a:p>
          <a:p>
            <a:r>
              <a:rPr lang="en-US" b="1" dirty="0" smtClean="0"/>
              <a:t>What </a:t>
            </a:r>
            <a:r>
              <a:rPr lang="en-US" b="1" dirty="0"/>
              <a:t>events brought your childhood to an end? </a:t>
            </a:r>
            <a:endParaRPr lang="en-US" dirty="0"/>
          </a:p>
          <a:p>
            <a:pPr lvl="1"/>
            <a:r>
              <a:rPr lang="en-US" dirty="0" smtClean="0"/>
              <a:t>List your ideas in your </a:t>
            </a:r>
            <a:r>
              <a:rPr lang="en-US" dirty="0" smtClean="0"/>
              <a:t>spiral</a:t>
            </a:r>
            <a:r>
              <a:rPr lang="en-US" dirty="0" smtClean="0"/>
              <a:t> </a:t>
            </a:r>
            <a:r>
              <a:rPr lang="en-US" dirty="0" smtClean="0"/>
              <a:t>and be prepared to share.</a:t>
            </a:r>
            <a:endParaRPr lang="en-US" dirty="0"/>
          </a:p>
        </p:txBody>
      </p:sp>
    </p:spTree>
    <p:extLst>
      <p:ext uri="{BB962C8B-B14F-4D97-AF65-F5344CB8AC3E}">
        <p14:creationId xmlns:p14="http://schemas.microsoft.com/office/powerpoint/2010/main" val="423929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1752" y="152400"/>
            <a:ext cx="8503920"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u="sng" dirty="0" smtClean="0">
                <a:latin typeface="Kameron"/>
                <a:ea typeface="Kameron"/>
                <a:cs typeface="Kameron"/>
                <a:sym typeface="Kameron"/>
              </a:rPr>
              <a:t>DO NOW</a:t>
            </a:r>
            <a:r>
              <a:rPr lang="en-US" sz="2800" u="sng" dirty="0" smtClean="0">
                <a:latin typeface="Kameron"/>
                <a:ea typeface="Kameron"/>
                <a:cs typeface="Kameron"/>
                <a:sym typeface="Wingdings" panose="05000000000000000000" pitchFamily="2" charset="2"/>
              </a:rPr>
              <a:t></a:t>
            </a:r>
            <a:endParaRPr lang="en-US" sz="2800" b="1" u="sng" dirty="0">
              <a:latin typeface="Kameron"/>
              <a:ea typeface="Kameron"/>
              <a:cs typeface="Kameron"/>
              <a:sym typeface="Wingdings" panose="05000000000000000000" pitchFamily="2" charset="2"/>
            </a:endParaRPr>
          </a:p>
          <a:p>
            <a:r>
              <a:rPr lang="en-US" sz="2800" b="1" dirty="0" smtClean="0">
                <a:latin typeface="Kameron"/>
                <a:ea typeface="Kameron"/>
                <a:cs typeface="Kameron"/>
                <a:sym typeface="Wingdings" panose="05000000000000000000" pitchFamily="2" charset="2"/>
              </a:rPr>
              <a:t>There are 4 readings covering the Crusades, The Black Death, The Hundred Year’s War &amp; The Great Schism</a:t>
            </a:r>
            <a:endParaRPr lang="en-US" sz="2800" b="1" dirty="0">
              <a:latin typeface="Kameron"/>
              <a:ea typeface="Kameron"/>
              <a:cs typeface="Kameron"/>
              <a:sym typeface="Wingdings" panose="05000000000000000000" pitchFamily="2" charset="2"/>
            </a:endParaRPr>
          </a:p>
          <a:p>
            <a:r>
              <a:rPr lang="en-US" sz="2800" b="1" dirty="0" smtClean="0">
                <a:latin typeface="Kameron"/>
                <a:ea typeface="Kameron"/>
                <a:cs typeface="Kameron"/>
                <a:sym typeface="Wingdings" panose="05000000000000000000" pitchFamily="2" charset="2"/>
              </a:rPr>
              <a:t>Using the readings describe the four events, and take </a:t>
            </a:r>
            <a:r>
              <a:rPr lang="en-US" sz="2800" b="1" dirty="0" smtClean="0">
                <a:latin typeface="Kameron"/>
                <a:ea typeface="Kameron"/>
                <a:cs typeface="Kameron"/>
                <a:sym typeface="Wingdings" panose="05000000000000000000" pitchFamily="2" charset="2"/>
              </a:rPr>
              <a:t>notes on the Graphic Organizer </a:t>
            </a:r>
            <a:r>
              <a:rPr lang="en-US" sz="2800" b="1" dirty="0" smtClean="0">
                <a:latin typeface="Kameron"/>
                <a:ea typeface="Kameron"/>
                <a:cs typeface="Kameron"/>
                <a:sym typeface="Wingdings" panose="05000000000000000000" pitchFamily="2" charset="2"/>
              </a:rPr>
              <a:t>on how they lead to the decline of Feudalism &amp; the rise in Democratic Thought</a:t>
            </a:r>
          </a:p>
          <a:p>
            <a:r>
              <a:rPr lang="en-US" sz="2800" b="1" dirty="0" smtClean="0">
                <a:latin typeface="Kameron"/>
                <a:ea typeface="Kameron"/>
                <a:cs typeface="Kameron"/>
                <a:sym typeface="Wingdings" panose="05000000000000000000" pitchFamily="2" charset="2"/>
              </a:rPr>
              <a:t>Complete the </a:t>
            </a:r>
            <a:r>
              <a:rPr lang="en-US" sz="2800" b="1" dirty="0" smtClean="0">
                <a:latin typeface="Kameron"/>
                <a:ea typeface="Kameron"/>
                <a:cs typeface="Kameron"/>
                <a:sym typeface="Wingdings" panose="05000000000000000000" pitchFamily="2" charset="2"/>
              </a:rPr>
              <a:t>notes </a:t>
            </a:r>
            <a:r>
              <a:rPr lang="en-US" sz="2800" b="1" dirty="0" smtClean="0">
                <a:latin typeface="Kameron"/>
                <a:ea typeface="Kameron"/>
                <a:cs typeface="Kameron"/>
                <a:sym typeface="Wingdings" panose="05000000000000000000" pitchFamily="2" charset="2"/>
              </a:rPr>
              <a:t>with the noble, commoners and knights reaction to the end of feudalism. Complete sentences! Don’t forget to draw their faces… </a:t>
            </a:r>
          </a:p>
          <a:p>
            <a:r>
              <a:rPr lang="en-US" sz="2800" b="1" u="sng" dirty="0" smtClean="0">
                <a:latin typeface="Kameron"/>
                <a:ea typeface="Kameron"/>
                <a:cs typeface="Kameron"/>
                <a:sym typeface="Wingdings" panose="05000000000000000000" pitchFamily="2" charset="2"/>
              </a:rPr>
              <a:t>WHEN YOU FINISH! </a:t>
            </a:r>
          </a:p>
          <a:p>
            <a:pPr lvl="1"/>
            <a:r>
              <a:rPr lang="en-US" sz="1800" b="1" u="sng" dirty="0" smtClean="0">
                <a:latin typeface="Kameron"/>
                <a:ea typeface="Kameron"/>
                <a:cs typeface="Kameron"/>
                <a:sym typeface="Wingdings" panose="05000000000000000000" pitchFamily="2" charset="2"/>
              </a:rPr>
              <a:t>We will take notes over the decline of feudalism on page 48</a:t>
            </a:r>
            <a:endParaRPr lang="en-US" sz="1800" b="1" u="sng" dirty="0" smtClean="0">
              <a:latin typeface="Kameron"/>
              <a:ea typeface="Kameron"/>
              <a:cs typeface="Kameron"/>
              <a:sym typeface="Kameron"/>
            </a:endParaRPr>
          </a:p>
          <a:p>
            <a:endParaRPr lang="en-US" dirty="0"/>
          </a:p>
        </p:txBody>
      </p:sp>
    </p:spTree>
    <p:extLst>
      <p:ext uri="{BB962C8B-B14F-4D97-AF65-F5344CB8AC3E}">
        <p14:creationId xmlns:p14="http://schemas.microsoft.com/office/powerpoint/2010/main" val="312697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77038" y="685800"/>
            <a:ext cx="8503920"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b="1" u="sng" dirty="0" smtClean="0"/>
              <a:t>When you finish your Green notes from the reading and the characters thoughts turn them in.</a:t>
            </a:r>
          </a:p>
          <a:p>
            <a:endParaRPr lang="en-US" b="1" u="sng" dirty="0" smtClean="0"/>
          </a:p>
          <a:p>
            <a:r>
              <a:rPr lang="en-US" b="1" u="sng" dirty="0" smtClean="0"/>
              <a:t>They are for a grade! Due at the end of class. Assignments not turned in by the end of class will be a zero.</a:t>
            </a:r>
          </a:p>
          <a:p>
            <a:endParaRPr lang="en-US" b="1" u="sng" dirty="0" smtClean="0"/>
          </a:p>
          <a:p>
            <a:r>
              <a:rPr lang="en-US" b="1" dirty="0" smtClean="0"/>
              <a:t>You may not start your notes until you have completed the reading and the character notes!</a:t>
            </a:r>
            <a:endParaRPr lang="en-US" dirty="0"/>
          </a:p>
        </p:txBody>
      </p:sp>
    </p:spTree>
    <p:extLst>
      <p:ext uri="{BB962C8B-B14F-4D97-AF65-F5344CB8AC3E}">
        <p14:creationId xmlns:p14="http://schemas.microsoft.com/office/powerpoint/2010/main" val="238720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242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Europe Ends</a:t>
            </a:r>
            <a:endParaRPr lang="en-US" dirty="0"/>
          </a:p>
        </p:txBody>
      </p:sp>
      <p:sp>
        <p:nvSpPr>
          <p:cNvPr id="3" name="Text Placeholder 2"/>
          <p:cNvSpPr>
            <a:spLocks noGrp="1"/>
          </p:cNvSpPr>
          <p:nvPr>
            <p:ph sz="quarter" idx="1"/>
          </p:nvPr>
        </p:nvSpPr>
        <p:spPr/>
        <p:txBody>
          <a:bodyPr/>
          <a:lstStyle/>
          <a:p>
            <a:pPr>
              <a:buNone/>
            </a:pPr>
            <a:r>
              <a:rPr lang="en-US" dirty="0" smtClean="0"/>
              <a:t>LG 4: Explain how the Crusades, the Black Death, the Hundred Years’ War, and the Great Schism contributed to the end of Medieval Europe and describe how new political ideas emerged in Europe at the end of the Middle Ages</a:t>
            </a:r>
            <a:r>
              <a:rPr lang="en-US" u="sng" dirty="0" smtClean="0"/>
              <a:t>.</a:t>
            </a:r>
          </a:p>
          <a:p>
            <a:pPr>
              <a:buNone/>
            </a:pPr>
            <a:endParaRPr lang="en-US" u="sng" dirty="0"/>
          </a:p>
          <a:p>
            <a:pPr>
              <a:buNone/>
            </a:pPr>
            <a:endParaRPr lang="en-US" b="1" u="sng" dirty="0" smtClean="0"/>
          </a:p>
          <a:p>
            <a:pPr>
              <a:buNone/>
            </a:pPr>
            <a:r>
              <a:rPr lang="en-US" b="1" u="sng" dirty="0" smtClean="0"/>
              <a:t>Take the following Notes of “Decline of Feudalism” in your notebook on #37</a:t>
            </a:r>
            <a:endParaRPr lang="en-US"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txBox="1">
            <a:spLocks noGrp="1"/>
          </p:cNvSpPr>
          <p:nvPr>
            <p:ph sz="quarter" idx="1"/>
          </p:nvPr>
        </p:nvSpPr>
        <p:spPr>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3200" b="0" i="0" u="sng" strike="noStrike" cap="none" baseline="0" dirty="0" smtClean="0">
                <a:latin typeface="Kameron"/>
                <a:ea typeface="Kameron"/>
                <a:cs typeface="Kameron"/>
                <a:sym typeface="Kameron"/>
              </a:rPr>
              <a:t>How </a:t>
            </a:r>
            <a:r>
              <a:rPr lang="en-US" sz="3200" b="0" i="0" u="sng" strike="noStrike" cap="none" baseline="0" dirty="0">
                <a:latin typeface="Kameron"/>
                <a:ea typeface="Kameron"/>
                <a:cs typeface="Kameron"/>
                <a:sym typeface="Kameron"/>
              </a:rPr>
              <a:t>did the Crusades, Black Death, 100 Years’ War, and Great Schism lead to the decline of Feudalism and rise of democratic thought?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a:noFill/>
          <a:ln>
            <a:noFill/>
          </a:ln>
        </p:spPr>
        <p:txBody>
          <a:bodyPr lIns="91425" tIns="45700" rIns="91425" bIns="45700" anchor="b" anchorCtr="0">
            <a:noAutofit/>
          </a:bodyPr>
          <a:lstStyle/>
          <a:p>
            <a:pPr marL="54864" marR="0" lvl="0" indent="-4064" algn="r" rtl="0">
              <a:spcBef>
                <a:spcPts val="0"/>
              </a:spcBef>
              <a:buClr>
                <a:srgbClr val="E8EACA"/>
              </a:buClr>
              <a:buSzPct val="25000"/>
              <a:buFont typeface="Kameron"/>
              <a:buNone/>
            </a:pPr>
            <a:r>
              <a:rPr lang="en-US" sz="4600" b="0" i="0" u="none" strike="noStrike" cap="none" baseline="0" dirty="0">
                <a:solidFill>
                  <a:schemeClr val="tx1"/>
                </a:solidFill>
                <a:latin typeface="Kameron"/>
                <a:ea typeface="Kameron"/>
                <a:cs typeface="Kameron"/>
                <a:sym typeface="Kameron"/>
              </a:rPr>
              <a:t>Decline of Feudalism</a:t>
            </a:r>
          </a:p>
        </p:txBody>
      </p:sp>
      <p:sp>
        <p:nvSpPr>
          <p:cNvPr id="114" name="Shape 114"/>
          <p:cNvSpPr txBox="1">
            <a:spLocks noGrp="1"/>
          </p:cNvSpPr>
          <p:nvPr>
            <p:ph sz="quarter" idx="1"/>
          </p:nvPr>
        </p:nvSpPr>
        <p:spPr>
          <a:prstGeom prst="rect">
            <a:avLst/>
          </a:prstGeom>
          <a:noFill/>
          <a:ln>
            <a:noFill/>
          </a:ln>
        </p:spPr>
        <p:txBody>
          <a:bodyPr lIns="91425" tIns="45700" rIns="91425" bIns="45700" anchor="t" anchorCtr="0">
            <a:noAutofit/>
          </a:bodyPr>
          <a:lstStyle/>
          <a:p>
            <a:pPr marL="292100" marR="0" lvl="0" indent="-292100" algn="l" rtl="0">
              <a:spcBef>
                <a:spcPts val="0"/>
              </a:spcBef>
              <a:buClr>
                <a:schemeClr val="accent1"/>
              </a:buClr>
              <a:buSzPct val="70312"/>
              <a:buFont typeface="Arial"/>
              <a:buChar char="•"/>
            </a:pPr>
            <a:r>
              <a:rPr lang="en-US" sz="3200" b="0" i="0" u="none" strike="noStrike" cap="none" baseline="0" dirty="0">
                <a:latin typeface="Kameron"/>
                <a:ea typeface="Kameron"/>
                <a:cs typeface="Kameron"/>
                <a:sym typeface="Kameron"/>
              </a:rPr>
              <a:t>In the </a:t>
            </a:r>
            <a:r>
              <a:rPr lang="en-US" sz="3200" b="0" i="0" u="sng" strike="noStrike" cap="none" baseline="0" dirty="0">
                <a:latin typeface="Kameron"/>
                <a:ea typeface="Kameron"/>
                <a:cs typeface="Kameron"/>
                <a:sym typeface="Kameron"/>
              </a:rPr>
              <a:t>late middle ages </a:t>
            </a:r>
            <a:r>
              <a:rPr lang="en-US" sz="3200" b="0" i="0" strike="noStrike" cap="none" baseline="0" dirty="0">
                <a:latin typeface="Kameron"/>
                <a:ea typeface="Kameron"/>
                <a:cs typeface="Kameron"/>
                <a:sym typeface="Kameron"/>
              </a:rPr>
              <a:t>you see a </a:t>
            </a:r>
            <a:r>
              <a:rPr lang="en-US" sz="3200" b="0" i="0" u="sng" strike="noStrike" cap="none" baseline="0" dirty="0">
                <a:latin typeface="Kameron"/>
                <a:ea typeface="Kameron"/>
                <a:cs typeface="Kameron"/>
                <a:sym typeface="Kameron"/>
              </a:rPr>
              <a:t>decline in Feudalism</a:t>
            </a:r>
            <a:r>
              <a:rPr lang="en-US" sz="3200" b="0" i="0" u="none" strike="noStrike" cap="none" baseline="0" dirty="0">
                <a:latin typeface="Kameron"/>
                <a:ea typeface="Kameron"/>
                <a:cs typeface="Kameron"/>
                <a:sym typeface="Kameron"/>
              </a:rPr>
              <a:t> and a </a:t>
            </a:r>
            <a:r>
              <a:rPr lang="en-US" sz="3200" b="0" i="0" u="sng" strike="noStrike" cap="none" baseline="0" dirty="0">
                <a:latin typeface="Kameron"/>
                <a:ea typeface="Kameron"/>
                <a:cs typeface="Kameron"/>
                <a:sym typeface="Kameron"/>
              </a:rPr>
              <a:t>rise in </a:t>
            </a:r>
            <a:r>
              <a:rPr lang="en-US" sz="3200" b="0" i="0" u="sng" strike="noStrike" cap="none" baseline="0" dirty="0" smtClean="0">
                <a:latin typeface="Kameron"/>
                <a:ea typeface="Kameron"/>
                <a:cs typeface="Kameron"/>
                <a:sym typeface="Kameron"/>
              </a:rPr>
              <a:t>democratic (people rule!) </a:t>
            </a:r>
            <a:r>
              <a:rPr lang="en-US" sz="3200" b="0" i="0" u="sng" strike="noStrike" cap="none" baseline="0" dirty="0">
                <a:latin typeface="Kameron"/>
                <a:ea typeface="Kameron"/>
                <a:cs typeface="Kameron"/>
                <a:sym typeface="Kameron"/>
              </a:rPr>
              <a:t>thought</a:t>
            </a:r>
            <a:r>
              <a:rPr lang="en-US" sz="3200" b="0" i="0" u="none" strike="noStrike" cap="none" baseline="0" dirty="0">
                <a:latin typeface="Kameron"/>
                <a:ea typeface="Kameron"/>
                <a:cs typeface="Kameron"/>
                <a:sym typeface="Kameron"/>
              </a:rPr>
              <a:t>.  </a:t>
            </a:r>
            <a:endParaRPr lang="en-US" sz="3200" b="0" i="0" u="none" strike="noStrike" cap="none" baseline="0" dirty="0" smtClean="0">
              <a:latin typeface="Kameron"/>
              <a:ea typeface="Kameron"/>
              <a:cs typeface="Kameron"/>
              <a:sym typeface="Kameron"/>
            </a:endParaRPr>
          </a:p>
          <a:p>
            <a:pPr marL="292100" marR="0" lvl="0" indent="-292100" algn="l" rtl="0">
              <a:spcBef>
                <a:spcPts val="0"/>
              </a:spcBef>
              <a:buClr>
                <a:schemeClr val="accent1"/>
              </a:buClr>
              <a:buSzPct val="70312"/>
              <a:buFont typeface="Arial"/>
              <a:buChar char="•"/>
            </a:pPr>
            <a:r>
              <a:rPr lang="en-US" sz="3200" b="0" i="0" u="none" strike="noStrike" cap="none" baseline="0" dirty="0" smtClean="0">
                <a:latin typeface="Kameron"/>
                <a:ea typeface="Kameron"/>
                <a:cs typeface="Kameron"/>
                <a:sym typeface="Kameron"/>
              </a:rPr>
              <a:t>This </a:t>
            </a:r>
            <a:r>
              <a:rPr lang="en-US" sz="3200" b="0" i="0" u="none" strike="noStrike" cap="none" baseline="0" dirty="0">
                <a:latin typeface="Kameron"/>
                <a:ea typeface="Kameron"/>
                <a:cs typeface="Kameron"/>
                <a:sym typeface="Kameron"/>
              </a:rPr>
              <a:t>rise will </a:t>
            </a:r>
            <a:r>
              <a:rPr lang="en-US" sz="3200" b="0" i="0" u="sng" strike="noStrike" cap="none" baseline="0" dirty="0">
                <a:latin typeface="Kameron"/>
                <a:ea typeface="Kameron"/>
                <a:cs typeface="Kameron"/>
                <a:sym typeface="Kameron"/>
              </a:rPr>
              <a:t>eventually lead to the Renaissance</a:t>
            </a:r>
            <a:r>
              <a:rPr lang="en-US" sz="3200" b="0" i="0" u="none" strike="noStrike" cap="none" baseline="0" dirty="0">
                <a:latin typeface="Kameron"/>
                <a:ea typeface="Kameron"/>
                <a:cs typeface="Kameron"/>
                <a:sym typeface="Kameron"/>
              </a:rPr>
              <a:t>, but first we must talk about the decline.  </a:t>
            </a:r>
          </a:p>
          <a:p>
            <a:pPr marL="292100" marR="0" lvl="0" indent="-292100" algn="l" rtl="0">
              <a:spcBef>
                <a:spcPts val="0"/>
              </a:spcBef>
              <a:buClr>
                <a:schemeClr val="accent1"/>
              </a:buClr>
              <a:buSzPct val="70312"/>
              <a:buFont typeface="Arial"/>
              <a:buChar char="•"/>
            </a:pPr>
            <a:r>
              <a:rPr lang="en-US" sz="3200" b="0" i="0" u="none" strike="noStrike" cap="none" baseline="0" dirty="0">
                <a:latin typeface="Kameron"/>
                <a:ea typeface="Kameron"/>
                <a:cs typeface="Kameron"/>
                <a:sym typeface="Kameron"/>
              </a:rPr>
              <a:t>Four possible causes</a:t>
            </a: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1105</TotalTime>
  <Words>922</Words>
  <Application>Microsoft Office PowerPoint</Application>
  <PresentationFormat>On-screen Show (4:3)</PresentationFormat>
  <Paragraphs>84</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Warm up</vt:lpstr>
      <vt:lpstr>Warm up</vt:lpstr>
      <vt:lpstr>Warm up</vt:lpstr>
      <vt:lpstr>PowerPoint Presentation</vt:lpstr>
      <vt:lpstr>PowerPoint Presentation</vt:lpstr>
      <vt:lpstr>PowerPoint Presentation</vt:lpstr>
      <vt:lpstr>Medieval Europe Ends</vt:lpstr>
      <vt:lpstr>PowerPoint Presentation</vt:lpstr>
      <vt:lpstr>Decline of Feudalism</vt:lpstr>
      <vt:lpstr>Cause 1: The Crusades</vt:lpstr>
      <vt:lpstr>PowerPoint Presentation</vt:lpstr>
      <vt:lpstr>Cause 2: The Black Death</vt:lpstr>
      <vt:lpstr>PowerPoint Presentation</vt:lpstr>
      <vt:lpstr>Cause 3: The Hundred Years’ War</vt:lpstr>
      <vt:lpstr>PowerPoint Presentation</vt:lpstr>
      <vt:lpstr>Cause 4: The Great Schism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Decline of Feudalism</dc:title>
  <dc:creator>Caty_Hight</dc:creator>
  <cp:lastModifiedBy>e136126</cp:lastModifiedBy>
  <cp:revision>63</cp:revision>
  <cp:lastPrinted>2015-10-21T16:51:05Z</cp:lastPrinted>
  <dcterms:modified xsi:type="dcterms:W3CDTF">2015-10-27T20:42:08Z</dcterms:modified>
</cp:coreProperties>
</file>