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33"/>
  </p:notesMasterIdLst>
  <p:sldIdLst>
    <p:sldId id="263" r:id="rId2"/>
    <p:sldId id="265" r:id="rId3"/>
    <p:sldId id="267" r:id="rId4"/>
    <p:sldId id="268" r:id="rId5"/>
    <p:sldId id="269" r:id="rId6"/>
    <p:sldId id="288" r:id="rId7"/>
    <p:sldId id="271" r:id="rId8"/>
    <p:sldId id="272" r:id="rId9"/>
    <p:sldId id="273" r:id="rId10"/>
    <p:sldId id="274" r:id="rId11"/>
    <p:sldId id="264" r:id="rId12"/>
    <p:sldId id="262" r:id="rId13"/>
    <p:sldId id="256" r:id="rId14"/>
    <p:sldId id="257" r:id="rId15"/>
    <p:sldId id="258" r:id="rId16"/>
    <p:sldId id="259" r:id="rId17"/>
    <p:sldId id="260" r:id="rId18"/>
    <p:sldId id="261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0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219B9-98C4-4845-BB9F-22D7AA9A59EC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B8F8F-74B2-4C09-AE40-F533876FD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053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3E90F-AF2C-4965-9FDB-2FDCCBAA4BE8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9F17C08-CBC8-465F-B043-A1846B4A4E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3E90F-AF2C-4965-9FDB-2FDCCBAA4BE8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17C08-CBC8-465F-B043-A1846B4A4E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3E90F-AF2C-4965-9FDB-2FDCCBAA4BE8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17C08-CBC8-465F-B043-A1846B4A4E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3E90F-AF2C-4965-9FDB-2FDCCBAA4BE8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17C08-CBC8-465F-B043-A1846B4A4E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3E90F-AF2C-4965-9FDB-2FDCCBAA4BE8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F17C08-CBC8-465F-B043-A1846B4A4E3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3E90F-AF2C-4965-9FDB-2FDCCBAA4BE8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17C08-CBC8-465F-B043-A1846B4A4E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3E90F-AF2C-4965-9FDB-2FDCCBAA4BE8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17C08-CBC8-465F-B043-A1846B4A4E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3E90F-AF2C-4965-9FDB-2FDCCBAA4BE8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17C08-CBC8-465F-B043-A1846B4A4E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3E90F-AF2C-4965-9FDB-2FDCCBAA4BE8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17C08-CBC8-465F-B043-A1846B4A4E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3E90F-AF2C-4965-9FDB-2FDCCBAA4BE8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17C08-CBC8-465F-B043-A1846B4A4E3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3E90F-AF2C-4965-9FDB-2FDCCBAA4BE8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9F17C08-CBC8-465F-B043-A1846B4A4E3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E23E90F-AF2C-4965-9FDB-2FDCCBAA4BE8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09F17C08-CBC8-465F-B043-A1846B4A4E3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09600"/>
            <a:ext cx="5791200" cy="1371600"/>
          </a:xfrm>
        </p:spPr>
        <p:txBody>
          <a:bodyPr/>
          <a:lstStyle/>
          <a:p>
            <a:r>
              <a:rPr lang="en-US" dirty="0" smtClean="0"/>
              <a:t>Indian Ocean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7620000" cy="46783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Learning Goal 3: Describe </a:t>
            </a:r>
            <a:r>
              <a:rPr lang="en-US" dirty="0"/>
              <a:t>what characteristic of global trade after the European discovery of the western hemisphere and explain the role Ming China played in global trade.</a:t>
            </a:r>
          </a:p>
        </p:txBody>
      </p:sp>
      <p:pic>
        <p:nvPicPr>
          <p:cNvPr id="1026" name="Picture 2" descr="https://upload.wikimedia.org/wikipedia/commons/1/1f/Zheng_H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09" y="1854622"/>
            <a:ext cx="7897091" cy="500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08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/>
        </p:nvSpPr>
        <p:spPr>
          <a:xfrm>
            <a:off x="2286000" y="152400"/>
            <a:ext cx="4495800" cy="6553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672844404"/>
      </p:ext>
    </p:extLst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Essay </a:t>
            </a:r>
            <a:r>
              <a:rPr lang="en-US" dirty="0" err="1" smtClean="0"/>
              <a:t>pg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we read the background essay, answer the questions on your half sheet</a:t>
            </a:r>
          </a:p>
          <a:p>
            <a:r>
              <a:rPr lang="en-US" dirty="0" smtClean="0"/>
              <a:t>When you are finished you will glue this in on page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24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Important terms to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077200" cy="4373563"/>
          </a:xfrm>
        </p:spPr>
        <p:txBody>
          <a:bodyPr>
            <a:noAutofit/>
          </a:bodyPr>
          <a:lstStyle/>
          <a:p>
            <a:r>
              <a:rPr lang="en-US" sz="2400" dirty="0" smtClean="0"/>
              <a:t>Eunuch </a:t>
            </a:r>
          </a:p>
          <a:p>
            <a:pPr lvl="1"/>
            <a:r>
              <a:rPr lang="en-US" sz="2400" dirty="0" smtClean="0"/>
              <a:t>castrated male. Important servants in the Ming government </a:t>
            </a:r>
          </a:p>
          <a:p>
            <a:r>
              <a:rPr lang="en-US" sz="2400" dirty="0" smtClean="0"/>
              <a:t>Tribute </a:t>
            </a:r>
          </a:p>
          <a:p>
            <a:pPr lvl="1"/>
            <a:r>
              <a:rPr lang="en-US" sz="2400" dirty="0" smtClean="0"/>
              <a:t>gifts offered to show respect and admiration</a:t>
            </a:r>
          </a:p>
          <a:p>
            <a:r>
              <a:rPr lang="en-US" sz="2400" dirty="0" smtClean="0"/>
              <a:t>Emissary </a:t>
            </a:r>
          </a:p>
          <a:p>
            <a:pPr lvl="1"/>
            <a:r>
              <a:rPr lang="en-US" sz="2400" dirty="0" smtClean="0"/>
              <a:t>Ambassador or representative sent to another country</a:t>
            </a:r>
          </a:p>
          <a:p>
            <a:r>
              <a:rPr lang="en-US" sz="2400" dirty="0" smtClean="0"/>
              <a:t>Colonialism </a:t>
            </a:r>
          </a:p>
          <a:p>
            <a:pPr lvl="1"/>
            <a:r>
              <a:rPr lang="en-US" sz="2400" dirty="0" smtClean="0"/>
              <a:t>Act of one country taking control of another country or region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636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3825"/>
            <a:ext cx="7772400" cy="1171575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Should we celebrate the voyages of Zheng He?</a:t>
            </a:r>
            <a:endParaRPr lang="en-US" sz="3600" dirty="0"/>
          </a:p>
        </p:txBody>
      </p:sp>
      <p:pic>
        <p:nvPicPr>
          <p:cNvPr id="1026" name="Picture 2" descr="http://www.muslimheritage.com/sites/default/files/zheng_he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371601"/>
            <a:ext cx="4372921" cy="547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24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57200"/>
            <a:ext cx="8229600" cy="1143000"/>
          </a:xfrm>
        </p:spPr>
        <p:txBody>
          <a:bodyPr/>
          <a:lstStyle/>
          <a:p>
            <a:r>
              <a:rPr lang="en-US" dirty="0" smtClean="0"/>
              <a:t>Document A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72676"/>
            <a:ext cx="6934200" cy="6117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822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33400"/>
            <a:ext cx="8229600" cy="1143000"/>
          </a:xfrm>
        </p:spPr>
        <p:txBody>
          <a:bodyPr/>
          <a:lstStyle/>
          <a:p>
            <a:r>
              <a:rPr lang="en-US" dirty="0" smtClean="0"/>
              <a:t>Document B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32886"/>
            <a:ext cx="6477000" cy="625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3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57200"/>
            <a:ext cx="8229600" cy="1143000"/>
          </a:xfrm>
        </p:spPr>
        <p:txBody>
          <a:bodyPr/>
          <a:lstStyle/>
          <a:p>
            <a:r>
              <a:rPr lang="en-US" dirty="0" smtClean="0"/>
              <a:t>Document C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72" y="645743"/>
            <a:ext cx="7358228" cy="613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3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57200"/>
            <a:ext cx="8229600" cy="1143000"/>
          </a:xfrm>
        </p:spPr>
        <p:txBody>
          <a:bodyPr/>
          <a:lstStyle/>
          <a:p>
            <a:r>
              <a:rPr lang="en-US" dirty="0" smtClean="0"/>
              <a:t>Document D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59808"/>
            <a:ext cx="7239000" cy="629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3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8229600" cy="1143000"/>
          </a:xfrm>
        </p:spPr>
        <p:txBody>
          <a:bodyPr/>
          <a:lstStyle/>
          <a:p>
            <a:r>
              <a:rPr lang="en-US" dirty="0" smtClean="0"/>
              <a:t>Document 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221972" cy="613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3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Decline of Ming</a:t>
            </a:r>
            <a:endParaRPr lang="en-US" u="sng" dirty="0"/>
          </a:p>
        </p:txBody>
      </p:sp>
      <p:sp>
        <p:nvSpPr>
          <p:cNvPr id="227" name="Shape 22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540"/>
              </a:spcBef>
              <a:buClr>
                <a:schemeClr val="accent1"/>
              </a:buClr>
              <a:buSzPct val="86419"/>
              <a:buFont typeface="Arial"/>
              <a:buChar char="•"/>
            </a:pPr>
            <a:r>
              <a:rPr lang="en-US" b="0" i="0" u="sng" strike="noStrike" cap="none" baseline="0" dirty="0">
                <a:solidFill>
                  <a:schemeClr val="dk1"/>
                </a:solidFill>
                <a:latin typeface="Arial" pitchFamily="34" charset="0"/>
                <a:ea typeface="Georgia"/>
                <a:cs typeface="Arial" pitchFamily="34" charset="0"/>
                <a:sym typeface="Georgia"/>
              </a:rPr>
              <a:t>No foreign trade = no market </a:t>
            </a:r>
            <a:r>
              <a:rPr lang="en-US" b="0" i="0" u="none" strike="noStrike" cap="none" baseline="0" dirty="0">
                <a:solidFill>
                  <a:schemeClr val="dk1"/>
                </a:solidFill>
                <a:latin typeface="Arial" pitchFamily="34" charset="0"/>
                <a:ea typeface="Georgia"/>
                <a:cs typeface="Arial" pitchFamily="34" charset="0"/>
                <a:sym typeface="Georgia"/>
              </a:rPr>
              <a:t>for Chinese goods</a:t>
            </a:r>
          </a:p>
          <a:p>
            <a:pPr marL="274320" marR="0" lvl="0" indent="-274320" algn="l" rtl="0">
              <a:spcBef>
                <a:spcPts val="540"/>
              </a:spcBef>
              <a:buClr>
                <a:schemeClr val="accent1"/>
              </a:buClr>
              <a:buSzPct val="86419"/>
              <a:buFont typeface="Arial"/>
              <a:buChar char="•"/>
            </a:pPr>
            <a:r>
              <a:rPr lang="en-US" b="0" i="0" u="none" strike="noStrike" cap="none" baseline="0" dirty="0">
                <a:solidFill>
                  <a:schemeClr val="dk1"/>
                </a:solidFill>
                <a:latin typeface="Arial" pitchFamily="34" charset="0"/>
                <a:ea typeface="Georgia"/>
                <a:cs typeface="Arial" pitchFamily="34" charset="0"/>
                <a:sym typeface="Georgia"/>
              </a:rPr>
              <a:t>No market = no money for producers</a:t>
            </a:r>
          </a:p>
          <a:p>
            <a:pPr marL="274320" marR="0" lvl="0" indent="-274320" algn="l" rtl="0">
              <a:spcBef>
                <a:spcPts val="540"/>
              </a:spcBef>
              <a:buClr>
                <a:schemeClr val="accent1"/>
              </a:buClr>
              <a:buSzPct val="86419"/>
              <a:buFont typeface="Arial"/>
              <a:buChar char="•"/>
            </a:pPr>
            <a:r>
              <a:rPr lang="en-US" b="0" i="0" u="sng" strike="noStrike" cap="none" baseline="0" dirty="0">
                <a:solidFill>
                  <a:schemeClr val="dk1"/>
                </a:solidFill>
                <a:latin typeface="Arial" pitchFamily="34" charset="0"/>
                <a:ea typeface="Georgia"/>
                <a:cs typeface="Arial" pitchFamily="34" charset="0"/>
                <a:sym typeface="Georgia"/>
              </a:rPr>
              <a:t>Political corruption</a:t>
            </a:r>
          </a:p>
          <a:p>
            <a:pPr marL="548640" marR="0" lvl="1" indent="-281940" algn="l" rtl="0">
              <a:spcBef>
                <a:spcPts val="440"/>
              </a:spcBef>
              <a:buClr>
                <a:schemeClr val="accent2"/>
              </a:buClr>
              <a:buSzPct val="68181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dk2"/>
                </a:solidFill>
                <a:latin typeface="Arial" pitchFamily="34" charset="0"/>
                <a:ea typeface="Georgia"/>
                <a:cs typeface="Arial" pitchFamily="34" charset="0"/>
                <a:sym typeface="Georgia"/>
              </a:rPr>
              <a:t>Emperors would waste money on lavish parties</a:t>
            </a:r>
          </a:p>
          <a:p>
            <a:pPr marL="274320" marR="0" lvl="0" indent="-274320" algn="l" rtl="0">
              <a:spcBef>
                <a:spcPts val="540"/>
              </a:spcBef>
              <a:buClr>
                <a:schemeClr val="accent1"/>
              </a:buClr>
              <a:buSzPct val="86419"/>
              <a:buFont typeface="Arial"/>
              <a:buChar char="•"/>
            </a:pPr>
            <a:r>
              <a:rPr lang="en-US" b="0" i="0" u="sng" strike="noStrike" cap="none" baseline="0" dirty="0">
                <a:solidFill>
                  <a:schemeClr val="dk1"/>
                </a:solidFill>
                <a:latin typeface="Arial" pitchFamily="34" charset="0"/>
                <a:ea typeface="Georgia"/>
                <a:cs typeface="Arial" pitchFamily="34" charset="0"/>
                <a:sym typeface="Georgia"/>
              </a:rPr>
              <a:t>Heavy taxes </a:t>
            </a:r>
            <a:r>
              <a:rPr lang="en-US" b="0" i="0" u="none" strike="noStrike" cap="none" baseline="0" dirty="0">
                <a:solidFill>
                  <a:schemeClr val="dk1"/>
                </a:solidFill>
                <a:latin typeface="Arial" pitchFamily="34" charset="0"/>
                <a:ea typeface="Georgia"/>
                <a:cs typeface="Arial" pitchFamily="34" charset="0"/>
                <a:sym typeface="Georgia"/>
              </a:rPr>
              <a:t>(dynastic cycle is starting!!!)</a:t>
            </a:r>
          </a:p>
          <a:p>
            <a:pPr marL="548640" marR="0" lvl="1" indent="-281940" algn="l" rtl="0">
              <a:spcBef>
                <a:spcPts val="440"/>
              </a:spcBef>
              <a:buClr>
                <a:schemeClr val="accent2"/>
              </a:buClr>
              <a:buSzPct val="68181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dk2"/>
                </a:solidFill>
                <a:latin typeface="Arial" pitchFamily="34" charset="0"/>
                <a:ea typeface="Georgia"/>
                <a:cs typeface="Arial" pitchFamily="34" charset="0"/>
                <a:sym typeface="Georgia"/>
              </a:rPr>
              <a:t>Peasants get mad!</a:t>
            </a:r>
          </a:p>
          <a:p>
            <a:pPr marL="274320" marR="0" lvl="0" indent="-274320" algn="l" rtl="0">
              <a:spcBef>
                <a:spcPts val="540"/>
              </a:spcBef>
              <a:buClr>
                <a:schemeClr val="accent1"/>
              </a:buClr>
              <a:buSzPct val="86419"/>
              <a:buFont typeface="Arial"/>
              <a:buChar char="•"/>
            </a:pPr>
            <a:r>
              <a:rPr lang="en-US" b="0" i="0" u="none" strike="noStrike" cap="none" baseline="0" dirty="0">
                <a:solidFill>
                  <a:schemeClr val="dk1"/>
                </a:solidFill>
                <a:latin typeface="Arial" pitchFamily="34" charset="0"/>
                <a:ea typeface="Georgia"/>
                <a:cs typeface="Arial" pitchFamily="34" charset="0"/>
                <a:sym typeface="Georgia"/>
              </a:rPr>
              <a:t>Weak → invaded by the </a:t>
            </a:r>
            <a:r>
              <a:rPr lang="en-US" b="0" i="0" u="none" strike="noStrike" cap="none" baseline="0" dirty="0" err="1">
                <a:solidFill>
                  <a:schemeClr val="dk1"/>
                </a:solidFill>
                <a:latin typeface="Arial" pitchFamily="34" charset="0"/>
                <a:ea typeface="Georgia"/>
                <a:cs typeface="Arial" pitchFamily="34" charset="0"/>
                <a:sym typeface="Georgia"/>
              </a:rPr>
              <a:t>Manchus</a:t>
            </a:r>
            <a:endParaRPr lang="en-US" b="0" i="0" u="none" strike="noStrike" cap="none" baseline="0" dirty="0">
              <a:solidFill>
                <a:schemeClr val="dk1"/>
              </a:solidFill>
              <a:latin typeface="Arial" pitchFamily="34" charset="0"/>
              <a:ea typeface="Georgia"/>
              <a:cs typeface="Arial" pitchFamily="34" charset="0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860665538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Ming Dynasty</a:t>
            </a:r>
            <a:endParaRPr lang="en-US" u="sng" dirty="0"/>
          </a:p>
        </p:txBody>
      </p:sp>
      <p:sp>
        <p:nvSpPr>
          <p:cNvPr id="159" name="Shape 159"/>
          <p:cNvSpPr txBox="1">
            <a:spLocks noGrp="1"/>
          </p:cNvSpPr>
          <p:nvPr>
            <p:ph idx="1"/>
          </p:nvPr>
        </p:nvSpPr>
        <p:spPr>
          <a:xfrm>
            <a:off x="457200" y="1752600"/>
            <a:ext cx="3276600" cy="4373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540"/>
              </a:spcBef>
              <a:buClr>
                <a:schemeClr val="accent1"/>
              </a:buClr>
              <a:buSzPct val="86419"/>
              <a:buFont typeface="Arial"/>
              <a:buChar char="•"/>
            </a:pPr>
            <a:r>
              <a:rPr lang="en-US" b="0" i="0" u="none" strike="noStrike" cap="none" baseline="0" dirty="0">
                <a:solidFill>
                  <a:schemeClr val="dk1"/>
                </a:solidFill>
                <a:ea typeface="Georgia"/>
                <a:cs typeface="Georgia"/>
                <a:sym typeface="Georgia"/>
              </a:rPr>
              <a:t>1368 – 1644</a:t>
            </a:r>
          </a:p>
          <a:p>
            <a:pPr marL="274320" marR="0" lvl="0" indent="-274320" algn="l" rtl="0">
              <a:spcBef>
                <a:spcPts val="540"/>
              </a:spcBef>
              <a:buClr>
                <a:schemeClr val="accent1"/>
              </a:buClr>
              <a:buSzPct val="86419"/>
              <a:buFont typeface="Arial"/>
              <a:buChar char="•"/>
            </a:pPr>
            <a:r>
              <a:rPr lang="en-US" b="0" i="0" u="none" strike="noStrike" cap="none" baseline="0" dirty="0">
                <a:solidFill>
                  <a:schemeClr val="dk1"/>
                </a:solidFill>
                <a:ea typeface="Georgia"/>
                <a:cs typeface="Georgia"/>
                <a:sym typeface="Georgia"/>
              </a:rPr>
              <a:t>Peasant revolt and uprising </a:t>
            </a:r>
            <a:r>
              <a:rPr lang="en-US" b="0" i="0" u="sng" strike="noStrike" cap="none" baseline="0" dirty="0">
                <a:solidFill>
                  <a:schemeClr val="dk1"/>
                </a:solidFill>
                <a:ea typeface="Georgia"/>
                <a:cs typeface="Georgia"/>
                <a:sym typeface="Georgia"/>
              </a:rPr>
              <a:t>drove out the Mongols</a:t>
            </a:r>
          </a:p>
          <a:p>
            <a:pPr marL="274320" marR="0" lvl="0" indent="-274320" algn="l" rtl="0">
              <a:spcBef>
                <a:spcPts val="540"/>
              </a:spcBef>
              <a:buClr>
                <a:schemeClr val="accent1"/>
              </a:buClr>
              <a:buSzPct val="86419"/>
              <a:buFont typeface="Arial"/>
              <a:buChar char="•"/>
            </a:pPr>
            <a:r>
              <a:rPr lang="en-US" b="0" i="0" u="none" strike="noStrike" cap="none" baseline="0" dirty="0">
                <a:solidFill>
                  <a:schemeClr val="dk1"/>
                </a:solidFill>
                <a:ea typeface="Georgia"/>
                <a:cs typeface="Georgia"/>
                <a:sym typeface="Georgia"/>
              </a:rPr>
              <a:t>Ming Dynasty founded by </a:t>
            </a:r>
            <a:r>
              <a:rPr lang="en-US" b="0" i="0" u="none" strike="noStrike" cap="none" baseline="0" dirty="0" smtClean="0">
                <a:solidFill>
                  <a:schemeClr val="dk1"/>
                </a:solidFill>
                <a:ea typeface="Georgia"/>
                <a:cs typeface="Georgia"/>
                <a:sym typeface="Georgia"/>
              </a:rPr>
              <a:t>Hong </a:t>
            </a:r>
            <a:r>
              <a:rPr lang="en-US" b="0" i="0" u="none" strike="noStrike" cap="none" baseline="0" dirty="0">
                <a:solidFill>
                  <a:schemeClr val="dk1"/>
                </a:solidFill>
                <a:ea typeface="Georgia"/>
                <a:cs typeface="Georgia"/>
                <a:sym typeface="Georgia"/>
              </a:rPr>
              <a:t>Wu, peasant soldier and Buddhist monk</a:t>
            </a:r>
          </a:p>
          <a:p>
            <a:pPr marL="274320" marR="0" lvl="0" indent="-274320" algn="l" rtl="0">
              <a:spcBef>
                <a:spcPts val="540"/>
              </a:spcBef>
              <a:buClr>
                <a:schemeClr val="accent1"/>
              </a:buClr>
              <a:buSzPct val="86419"/>
              <a:buFont typeface="Arial"/>
              <a:buChar char="•"/>
            </a:pPr>
            <a:r>
              <a:rPr lang="en-US" b="0" i="0" u="sng" strike="noStrike" cap="none" baseline="0" dirty="0">
                <a:solidFill>
                  <a:schemeClr val="dk1"/>
                </a:solidFill>
                <a:ea typeface="Georgia"/>
                <a:cs typeface="Georgia"/>
                <a:sym typeface="Georgia"/>
              </a:rPr>
              <a:t>Reestablish Chinese rule </a:t>
            </a:r>
            <a:r>
              <a:rPr lang="en-US" b="0" i="0" u="none" strike="noStrike" cap="none" baseline="0" dirty="0">
                <a:solidFill>
                  <a:schemeClr val="dk1"/>
                </a:solidFill>
                <a:ea typeface="Georgia"/>
                <a:cs typeface="Georgia"/>
                <a:sym typeface="Georgia"/>
              </a:rPr>
              <a:t>and make sure no foreign rule would ever happen again</a:t>
            </a:r>
          </a:p>
        </p:txBody>
      </p:sp>
      <p:pic>
        <p:nvPicPr>
          <p:cNvPr id="1026" name="Picture 2" descr="http://www.china-mike.com/wp-content/uploads/2011/01/ming-dynasty-map-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524000"/>
            <a:ext cx="5238750" cy="505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106168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533400"/>
            <a:ext cx="4876800" cy="9906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Vasco de Gama </a:t>
            </a:r>
            <a:r>
              <a:rPr lang="en-US" dirty="0" smtClean="0"/>
              <a:t>(1497 – 1499)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Portuguese</a:t>
            </a:r>
          </a:p>
          <a:p>
            <a:r>
              <a:rPr lang="en-US" dirty="0" smtClean="0"/>
              <a:t>Sailed from Europe </a:t>
            </a:r>
            <a:r>
              <a:rPr lang="en-US" dirty="0" smtClean="0">
                <a:sym typeface="Wingdings"/>
              </a:rPr>
              <a:t> Calicut (India)</a:t>
            </a:r>
          </a:p>
          <a:p>
            <a:r>
              <a:rPr lang="en-US" dirty="0" smtClean="0">
                <a:sym typeface="Wingdings"/>
              </a:rPr>
              <a:t>Motivation: trade and commerce</a:t>
            </a:r>
          </a:p>
          <a:p>
            <a:pPr lvl="1"/>
            <a:r>
              <a:rPr lang="en-US" u="sng" dirty="0" smtClean="0">
                <a:sym typeface="Wingdings"/>
              </a:rPr>
              <a:t>Indian Ocean Trade </a:t>
            </a:r>
            <a:r>
              <a:rPr lang="en-US" dirty="0" smtClean="0">
                <a:sym typeface="Wingdings"/>
              </a:rPr>
              <a:t>&amp; Silk Road</a:t>
            </a:r>
          </a:p>
          <a:p>
            <a:pPr lvl="1"/>
            <a:r>
              <a:rPr lang="en-US" u="sng" dirty="0" smtClean="0">
                <a:sym typeface="Wingdings"/>
              </a:rPr>
              <a:t>SPICES</a:t>
            </a:r>
            <a:r>
              <a:rPr lang="en-US" dirty="0" smtClean="0">
                <a:sym typeface="Wingdings"/>
              </a:rPr>
              <a:t>!!!!!!!!!!</a:t>
            </a:r>
            <a:endParaRPr lang="en-US" dirty="0" smtClean="0"/>
          </a:p>
        </p:txBody>
      </p:sp>
      <p:pic>
        <p:nvPicPr>
          <p:cNvPr id="15362" name="Picture 2" descr="http://upload.wikimedia.org/wikipedia/commons/thumb/8/8d/Vasco_da_Gama_-_1838.png/220px-Vasco_da_Gama_-_183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618" y="118235"/>
            <a:ext cx="2459182" cy="3386965"/>
          </a:xfrm>
          <a:prstGeom prst="rect">
            <a:avLst/>
          </a:prstGeom>
          <a:noFill/>
        </p:spPr>
      </p:pic>
      <p:pic>
        <p:nvPicPr>
          <p:cNvPr id="15364" name="Picture 4" descr="http://www.bbc.co.uk/history/british/tudors/images/vasco_da_gama_route_map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3592657"/>
            <a:ext cx="4758908" cy="32653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289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3657600" cy="437356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Muslims controlled most of the trade routes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China pulled out after the Ming Dynasty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Portugal had military advantage</a:t>
            </a:r>
          </a:p>
          <a:p>
            <a:pPr marL="800100" lvl="1" indent="-342900"/>
            <a:r>
              <a:rPr lang="en-US" u="sng" dirty="0" smtClean="0"/>
              <a:t>Established </a:t>
            </a:r>
            <a:r>
              <a:rPr lang="en-US" dirty="0" smtClean="0"/>
              <a:t>military </a:t>
            </a:r>
            <a:r>
              <a:rPr lang="en-US" u="sng" dirty="0" smtClean="0"/>
              <a:t>bases</a:t>
            </a:r>
            <a:r>
              <a:rPr lang="en-US" dirty="0" smtClean="0"/>
              <a:t> along coast of Africa, Persian Gulf, India, Southeast Asia, and China</a:t>
            </a:r>
          </a:p>
          <a:p>
            <a:pPr marL="800100" lvl="1" indent="-342900"/>
            <a:r>
              <a:rPr lang="en-US" dirty="0" smtClean="0"/>
              <a:t>“</a:t>
            </a:r>
            <a:r>
              <a:rPr lang="en-US" u="sng" dirty="0" smtClean="0"/>
              <a:t>Trading post empire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14338" name="Picture 2" descr="http://jbapwoh.wikispaces.com/file/view/IndianOceanMaritimeRoutes.gif/63079862/IndianOceanMaritimeRoutes.gif"/>
          <p:cNvPicPr>
            <a:picLocks noChangeAspect="1" noChangeArrowheads="1"/>
          </p:cNvPicPr>
          <p:nvPr/>
        </p:nvPicPr>
        <p:blipFill>
          <a:blip r:embed="rId2"/>
          <a:srcRect t="8606" b="13091"/>
          <a:stretch>
            <a:fillRect/>
          </a:stretch>
        </p:blipFill>
        <p:spPr bwMode="auto">
          <a:xfrm>
            <a:off x="3733800" y="1600199"/>
            <a:ext cx="5210534" cy="44439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3694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Trading Post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525963"/>
          </a:xfrm>
        </p:spPr>
        <p:txBody>
          <a:bodyPr/>
          <a:lstStyle/>
          <a:p>
            <a:r>
              <a:rPr lang="en-US" dirty="0" smtClean="0"/>
              <a:t>Lasted about a century</a:t>
            </a:r>
          </a:p>
          <a:p>
            <a:r>
              <a:rPr lang="en-US" dirty="0" smtClean="0"/>
              <a:t>Eventually assimilated into local societies in Asia and Africa</a:t>
            </a:r>
          </a:p>
          <a:p>
            <a:r>
              <a:rPr lang="en-US" dirty="0" smtClean="0"/>
              <a:t>Steep decline by 1600 – overextended and competition</a:t>
            </a:r>
            <a:endParaRPr lang="en-US" dirty="0"/>
          </a:p>
        </p:txBody>
      </p:sp>
      <p:pic>
        <p:nvPicPr>
          <p:cNvPr id="13314" name="Picture 2" descr="http://freeman-pedia.wikispaces.com/file/view/portuguese_trade_empire.jpg/267635940/portuguese_trade_empire.jpg"/>
          <p:cNvPicPr>
            <a:picLocks noChangeAspect="1" noChangeArrowheads="1"/>
          </p:cNvPicPr>
          <p:nvPr/>
        </p:nvPicPr>
        <p:blipFill>
          <a:blip r:embed="rId2"/>
          <a:srcRect r="5719"/>
          <a:stretch>
            <a:fillRect/>
          </a:stretch>
        </p:blipFill>
        <p:spPr bwMode="auto">
          <a:xfrm>
            <a:off x="533400" y="2889887"/>
            <a:ext cx="7848600" cy="39681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789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Spain and the Philippines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191000" cy="4373563"/>
          </a:xfrm>
        </p:spPr>
        <p:txBody>
          <a:bodyPr>
            <a:normAutofit/>
          </a:bodyPr>
          <a:lstStyle/>
          <a:p>
            <a:r>
              <a:rPr lang="en-US" dirty="0" smtClean="0"/>
              <a:t>1565: </a:t>
            </a:r>
            <a:r>
              <a:rPr lang="en-US" u="sng" dirty="0" smtClean="0"/>
              <a:t>takeover begins</a:t>
            </a:r>
          </a:p>
          <a:p>
            <a:pPr lvl="1"/>
            <a:r>
              <a:rPr lang="en-US" dirty="0" smtClean="0"/>
              <a:t>“There is no king and no sole authority in this land; but everyone holds his own view and opinion, and does as he prefers.”</a:t>
            </a:r>
          </a:p>
          <a:p>
            <a:pPr lvl="1"/>
            <a:r>
              <a:rPr lang="en-US" dirty="0" smtClean="0"/>
              <a:t>Easy and bloodless</a:t>
            </a:r>
          </a:p>
          <a:p>
            <a:pPr lvl="1"/>
            <a:r>
              <a:rPr lang="en-US" dirty="0" smtClean="0"/>
              <a:t>Major missionary effort</a:t>
            </a:r>
          </a:p>
          <a:p>
            <a:r>
              <a:rPr lang="en-US" dirty="0" smtClean="0"/>
              <a:t>Will remain Spanish colonial territory until the Spanish-American War of 1898</a:t>
            </a:r>
            <a:endParaRPr lang="en-US" dirty="0"/>
          </a:p>
        </p:txBody>
      </p:sp>
      <p:pic>
        <p:nvPicPr>
          <p:cNvPr id="12292" name="Picture 4" descr="http://coursesite.uhcl.edu/hsh/whitec/ximages/mapsglobes/Asia/Philippines.jpg"/>
          <p:cNvPicPr>
            <a:picLocks noChangeAspect="1" noChangeArrowheads="1"/>
          </p:cNvPicPr>
          <p:nvPr/>
        </p:nvPicPr>
        <p:blipFill>
          <a:blip r:embed="rId2"/>
          <a:srcRect r="12488"/>
          <a:stretch>
            <a:fillRect/>
          </a:stretch>
        </p:blipFill>
        <p:spPr bwMode="auto">
          <a:xfrm>
            <a:off x="4648200" y="1673352"/>
            <a:ext cx="4427729" cy="44566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854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East Indian Companies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u="sng" dirty="0" smtClean="0"/>
              <a:t>Dutch and English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Militarily and economically </a:t>
            </a:r>
            <a:r>
              <a:rPr lang="en-US" u="sng" dirty="0" smtClean="0"/>
              <a:t>stronger than the Portuguese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Organized through private trading companies: British East India Company &amp; Dutch East India Company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Both will begin to deal in bulk for a mass market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Trading posts will eventually turn into a conventional form of colonization</a:t>
            </a:r>
          </a:p>
        </p:txBody>
      </p:sp>
      <p:pic>
        <p:nvPicPr>
          <p:cNvPr id="11266" name="Picture 2" descr="http://images03.olx.in/ui/4/35/44/1266079041_56253144_1-Pictures-of-XX-Cash-East-India-Compan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24255" y="221672"/>
            <a:ext cx="1911927" cy="1877513"/>
          </a:xfrm>
          <a:prstGeom prst="rect">
            <a:avLst/>
          </a:prstGeom>
          <a:noFill/>
        </p:spPr>
      </p:pic>
      <p:pic>
        <p:nvPicPr>
          <p:cNvPr id="11268" name="Picture 4" descr="http://www.victorianweb.org/history/empire/india/eastind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599" y="4299856"/>
            <a:ext cx="3553691" cy="24819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247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Dutch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Focused in </a:t>
            </a:r>
            <a:r>
              <a:rPr lang="en-US" u="sng" dirty="0" smtClean="0"/>
              <a:t>Indonesia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u="sng" dirty="0" smtClean="0"/>
              <a:t>Controlled small spice-producing islands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Banda Islands</a:t>
            </a:r>
          </a:p>
          <a:p>
            <a:pPr lvl="1"/>
            <a:r>
              <a:rPr lang="en-US" dirty="0" smtClean="0"/>
              <a:t>Dutch killed, enslaved, or left to starve almost the entire population (15,000) and then replaced them with Dutch farmers and slave laborers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Would sell nutmeg, mace, and cloves at 14 – 17 times the price they paid in Indonesia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Profits soared, but local economy of the Spice Islands was shattered and people were left impoverished</a:t>
            </a:r>
            <a:endParaRPr lang="en-US" dirty="0"/>
          </a:p>
        </p:txBody>
      </p:sp>
      <p:pic>
        <p:nvPicPr>
          <p:cNvPr id="10242" name="Picture 2" descr="https://encrypted-tbn1.gstatic.com/images?q=tbn:ANd9GcSH686k3d0bg97yg7f_NXczXx1p8N50L4XCxPpVTBfCNVncqs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54732" y="0"/>
            <a:ext cx="2689268" cy="29531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312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British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u="sng" dirty="0" smtClean="0"/>
              <a:t>Focused on India</a:t>
            </a:r>
            <a:r>
              <a:rPr lang="en-US" dirty="0" smtClean="0"/>
              <a:t>: Bombay, Calcutta, and Madras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Established trading bases WITH the permission and cooperation from the </a:t>
            </a:r>
            <a:r>
              <a:rPr lang="en-US" dirty="0" err="1" smtClean="0"/>
              <a:t>Mughal</a:t>
            </a:r>
            <a:r>
              <a:rPr lang="en-US" dirty="0" smtClean="0"/>
              <a:t> Empire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u="sng" dirty="0" smtClean="0"/>
              <a:t>Pepper, spices, and cotton textiles</a:t>
            </a:r>
            <a:endParaRPr lang="en-US" u="sng" dirty="0"/>
          </a:p>
        </p:txBody>
      </p:sp>
      <p:pic>
        <p:nvPicPr>
          <p:cNvPr id="9218" name="Picture 2" descr="http://www.worldatlas.com/webimage/countrys/europe/ukgbeu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2857500"/>
            <a:ext cx="3657600" cy="4000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50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http://www.nationsonline.org/bilder/map_of_india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0709" y="-298381"/>
            <a:ext cx="6802582" cy="71563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222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Silver Trade &amp; Commerce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848600" cy="43735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Silver “went round the world and made the world go round”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Bolivia, Japan, Spanish America, and the Philippines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u="sng" dirty="0" smtClean="0"/>
              <a:t>Initial demand came from China – population required to pay tax in silver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Southeast Asia and China became known as “silver drain”</a:t>
            </a:r>
          </a:p>
        </p:txBody>
      </p:sp>
      <p:pic>
        <p:nvPicPr>
          <p:cNvPr id="8194" name="Picture 2" descr="http://www.atlas1031.com/Portals/36861/images/1031-Exchange-Gold-Silver-Trade-Frequency.jpg"/>
          <p:cNvPicPr>
            <a:picLocks noChangeAspect="1" noChangeArrowheads="1"/>
          </p:cNvPicPr>
          <p:nvPr/>
        </p:nvPicPr>
        <p:blipFill>
          <a:blip r:embed="rId2"/>
          <a:srcRect l="17455" t="10303" b="5818"/>
          <a:stretch>
            <a:fillRect/>
          </a:stretch>
        </p:blipFill>
        <p:spPr bwMode="auto">
          <a:xfrm>
            <a:off x="5105400" y="3962309"/>
            <a:ext cx="3581400" cy="27294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37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Japan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Tokugawa shoguns used profits from silver to defeat rival lords and </a:t>
            </a:r>
            <a:r>
              <a:rPr lang="en-US" u="sng" dirty="0" smtClean="0"/>
              <a:t>unify country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Supported merchant class and developed a market-based economy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Invested heavily in agriculture and industry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Families took steps to have less children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Outcome: </a:t>
            </a:r>
            <a:r>
              <a:rPr lang="en-US" u="sng" dirty="0" smtClean="0"/>
              <a:t>flourishing, highly commercialized economy</a:t>
            </a:r>
          </a:p>
          <a:p>
            <a:pPr lvl="1"/>
            <a:r>
              <a:rPr lang="en-US" dirty="0" smtClean="0"/>
              <a:t>Laid foundation for the 19</a:t>
            </a:r>
            <a:r>
              <a:rPr lang="en-US" baseline="30000" dirty="0" smtClean="0"/>
              <a:t>th</a:t>
            </a:r>
            <a:r>
              <a:rPr lang="en-US" dirty="0" smtClean="0"/>
              <a:t> century Industrial Revolution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31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Emperor Hong Wu</a:t>
            </a:r>
            <a:endParaRPr lang="en-US" u="sng" dirty="0"/>
          </a:p>
        </p:txBody>
      </p:sp>
      <p:sp>
        <p:nvSpPr>
          <p:cNvPr id="171" name="Shape 171"/>
          <p:cNvSpPr txBox="1">
            <a:spLocks noGrp="1"/>
          </p:cNvSpPr>
          <p:nvPr>
            <p:ph idx="1"/>
          </p:nvPr>
        </p:nvSpPr>
        <p:spPr>
          <a:xfrm>
            <a:off x="457200" y="1752600"/>
            <a:ext cx="4038600" cy="4373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540"/>
              </a:spcBef>
              <a:buClr>
                <a:schemeClr val="accent1"/>
              </a:buClr>
              <a:buSzPct val="86419"/>
              <a:buFont typeface="Arial"/>
              <a:buChar char="•"/>
            </a:pPr>
            <a:r>
              <a:rPr lang="en-US" b="0" i="0" u="sng" strike="noStrike" cap="none" baseline="0" dirty="0">
                <a:solidFill>
                  <a:schemeClr val="dk1"/>
                </a:solidFill>
                <a:ea typeface="Georgia"/>
                <a:cs typeface="Georgia"/>
                <a:sym typeface="Georgia"/>
              </a:rPr>
              <a:t>Brought stability to China</a:t>
            </a:r>
          </a:p>
          <a:p>
            <a:pPr marL="274320" marR="0" lvl="0" indent="-274320" algn="l" rtl="0">
              <a:spcBef>
                <a:spcPts val="540"/>
              </a:spcBef>
              <a:buClr>
                <a:schemeClr val="accent1"/>
              </a:buClr>
              <a:buSzPct val="86419"/>
              <a:buFont typeface="Arial"/>
              <a:buChar char="•"/>
            </a:pPr>
            <a:r>
              <a:rPr lang="en-US" b="0" i="0" u="none" strike="noStrike" cap="none" baseline="0" dirty="0">
                <a:solidFill>
                  <a:schemeClr val="dk1"/>
                </a:solidFill>
                <a:ea typeface="Georgia"/>
                <a:cs typeface="Georgia"/>
                <a:sym typeface="Georgia"/>
              </a:rPr>
              <a:t>Rebuilt the infrastructure </a:t>
            </a:r>
            <a:endParaRPr lang="en-US" b="0" i="0" u="none" strike="noStrike" cap="none" baseline="0" dirty="0" smtClean="0">
              <a:solidFill>
                <a:schemeClr val="dk1"/>
              </a:solidFill>
              <a:ea typeface="Georgia"/>
              <a:cs typeface="Georgia"/>
              <a:sym typeface="Georgia"/>
            </a:endParaRPr>
          </a:p>
          <a:p>
            <a:pPr marL="731520" lvl="1" indent="-274320">
              <a:spcBef>
                <a:spcPts val="540"/>
              </a:spcBef>
              <a:buClr>
                <a:schemeClr val="accent1"/>
              </a:buClr>
              <a:buSzPct val="86419"/>
              <a:buFont typeface="Arial"/>
              <a:buChar char="•"/>
            </a:pPr>
            <a:r>
              <a:rPr lang="en-US" b="0" i="0" u="none" strike="noStrike" cap="none" baseline="0" dirty="0" smtClean="0">
                <a:solidFill>
                  <a:schemeClr val="dk1"/>
                </a:solidFill>
                <a:ea typeface="Georgia"/>
                <a:cs typeface="Georgia"/>
                <a:sym typeface="Georgia"/>
              </a:rPr>
              <a:t>Bridges</a:t>
            </a:r>
          </a:p>
          <a:p>
            <a:pPr marL="731520" lvl="1" indent="-274320">
              <a:spcBef>
                <a:spcPts val="540"/>
              </a:spcBef>
              <a:buClr>
                <a:schemeClr val="accent1"/>
              </a:buClr>
              <a:buSzPct val="86419"/>
              <a:buFont typeface="Arial"/>
              <a:buChar char="•"/>
            </a:pPr>
            <a:r>
              <a:rPr lang="en-US" b="0" i="0" u="none" strike="noStrike" cap="none" baseline="0" dirty="0" smtClean="0">
                <a:solidFill>
                  <a:schemeClr val="dk1"/>
                </a:solidFill>
                <a:ea typeface="Georgia"/>
                <a:cs typeface="Georgia"/>
                <a:sym typeface="Georgia"/>
              </a:rPr>
              <a:t>Canals</a:t>
            </a:r>
          </a:p>
          <a:p>
            <a:pPr marL="731520" lvl="1" indent="-274320">
              <a:spcBef>
                <a:spcPts val="540"/>
              </a:spcBef>
              <a:buClr>
                <a:schemeClr val="accent1"/>
              </a:buClr>
              <a:buSzPct val="86419"/>
              <a:buFont typeface="Arial"/>
              <a:buChar char="•"/>
            </a:pPr>
            <a:r>
              <a:rPr lang="en-US" b="0" i="0" u="none" strike="noStrike" cap="none" baseline="0" dirty="0" smtClean="0">
                <a:solidFill>
                  <a:schemeClr val="dk1"/>
                </a:solidFill>
                <a:ea typeface="Georgia"/>
                <a:cs typeface="Georgia"/>
                <a:sym typeface="Georgia"/>
              </a:rPr>
              <a:t>Roads</a:t>
            </a:r>
          </a:p>
          <a:p>
            <a:pPr marL="731520" lvl="1" indent="-274320">
              <a:spcBef>
                <a:spcPts val="540"/>
              </a:spcBef>
              <a:buClr>
                <a:schemeClr val="accent1"/>
              </a:buClr>
              <a:buSzPct val="86419"/>
              <a:buFont typeface="Arial"/>
              <a:buChar char="•"/>
            </a:pPr>
            <a:r>
              <a:rPr lang="en-US" b="0" i="0" u="none" strike="noStrike" cap="none" baseline="0" dirty="0" smtClean="0">
                <a:solidFill>
                  <a:schemeClr val="dk1"/>
                </a:solidFill>
                <a:ea typeface="Georgia"/>
                <a:cs typeface="Georgia"/>
                <a:sym typeface="Georgia"/>
              </a:rPr>
              <a:t>temples</a:t>
            </a:r>
            <a:endParaRPr lang="en-US" b="0" i="0" u="none" strike="noStrike" cap="none" baseline="0" dirty="0">
              <a:solidFill>
                <a:schemeClr val="dk1"/>
              </a:solidFill>
              <a:ea typeface="Georgia"/>
              <a:cs typeface="Georgia"/>
              <a:sym typeface="Georgia"/>
            </a:endParaRPr>
          </a:p>
        </p:txBody>
      </p:sp>
      <p:sp>
        <p:nvSpPr>
          <p:cNvPr id="172" name="Shape 172"/>
          <p:cNvSpPr/>
          <p:nvPr/>
        </p:nvSpPr>
        <p:spPr>
          <a:xfrm>
            <a:off x="4572000" y="1524000"/>
            <a:ext cx="4095750" cy="51816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815331909"/>
      </p:ext>
    </p:extLst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China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Economy became more regionally specialized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To obtain silver, more and more people had to sell something </a:t>
            </a:r>
            <a:r>
              <a:rPr lang="en-US" dirty="0" smtClean="0">
                <a:sym typeface="Wingdings" pitchFamily="2" charset="2"/>
              </a:rPr>
              <a:t> commercial economy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itchFamily="2" charset="2"/>
              </a:rPr>
              <a:t>Central to world economy</a:t>
            </a:r>
          </a:p>
          <a:p>
            <a:pPr lvl="1"/>
            <a:r>
              <a:rPr lang="en-US" u="sng" dirty="0" smtClean="0">
                <a:sym typeface="Wingdings" pitchFamily="2" charset="2"/>
              </a:rPr>
              <a:t>American silver was brought to Asia for China’s demand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Chinese goods were picked up and sent all around the world</a:t>
            </a:r>
          </a:p>
        </p:txBody>
      </p:sp>
    </p:spTree>
    <p:extLst>
      <p:ext uri="{BB962C8B-B14F-4D97-AF65-F5344CB8AC3E}">
        <p14:creationId xmlns:p14="http://schemas.microsoft.com/office/powerpoint/2010/main" val="102604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Russia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3352800" cy="437356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Fairly new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Major source of furs for Western Europe and Ottoman Empire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u="sng" dirty="0" smtClean="0"/>
              <a:t>Profits from furs allowed for rapid expansion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Tax or tribute imposed on every male between 18 – 50 payable in furs</a:t>
            </a:r>
          </a:p>
        </p:txBody>
      </p:sp>
      <p:pic>
        <p:nvPicPr>
          <p:cNvPr id="2050" name="Picture 2" descr="http://www.thechristiansolution.com/img/RussianExpansio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1288513"/>
            <a:ext cx="5701954" cy="4682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549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Ming Government</a:t>
            </a:r>
            <a:endParaRPr lang="en-US" dirty="0"/>
          </a:p>
        </p:txBody>
      </p:sp>
      <p:sp>
        <p:nvSpPr>
          <p:cNvPr id="178" name="Shape 17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540"/>
              </a:spcBef>
              <a:buClr>
                <a:schemeClr val="accent1"/>
              </a:buClr>
              <a:buSzPct val="86419"/>
              <a:buFont typeface="Arial"/>
              <a:buChar char="•"/>
            </a:pPr>
            <a:r>
              <a:rPr lang="en-US" b="0" i="0" u="none" strike="noStrike" cap="none" baseline="0" dirty="0">
                <a:solidFill>
                  <a:schemeClr val="dk1"/>
                </a:solidFill>
                <a:ea typeface="Georgia"/>
                <a:cs typeface="Georgia"/>
                <a:sym typeface="Georgia"/>
              </a:rPr>
              <a:t>Reinstated the  </a:t>
            </a:r>
            <a:r>
              <a:rPr lang="en-US" b="0" i="0" u="sng" strike="noStrike" cap="none" baseline="0" dirty="0">
                <a:solidFill>
                  <a:schemeClr val="dk1"/>
                </a:solidFill>
                <a:ea typeface="Georgia"/>
                <a:cs typeface="Georgia"/>
                <a:sym typeface="Georgia"/>
              </a:rPr>
              <a:t>civil service exams</a:t>
            </a:r>
          </a:p>
          <a:p>
            <a:pPr marL="274320" marR="0" lvl="0" indent="-274320" algn="l" rtl="0">
              <a:spcBef>
                <a:spcPts val="540"/>
              </a:spcBef>
              <a:buClr>
                <a:schemeClr val="accent1"/>
              </a:buClr>
              <a:buSzPct val="86419"/>
              <a:buFont typeface="Arial"/>
              <a:buChar char="•"/>
            </a:pPr>
            <a:r>
              <a:rPr lang="en-US" b="0" i="0" u="none" strike="noStrike" cap="none" baseline="0" dirty="0">
                <a:solidFill>
                  <a:schemeClr val="dk1"/>
                </a:solidFill>
                <a:ea typeface="Georgia"/>
                <a:cs typeface="Georgia"/>
                <a:sym typeface="Georgia"/>
              </a:rPr>
              <a:t>Centralized government and put eunuchs in charge</a:t>
            </a:r>
          </a:p>
          <a:p>
            <a:pPr marL="274320" marR="0" lvl="0" indent="-274320" algn="l" rtl="0">
              <a:spcBef>
                <a:spcPts val="540"/>
              </a:spcBef>
              <a:buClr>
                <a:schemeClr val="accent1"/>
              </a:buClr>
              <a:buSzPct val="86419"/>
              <a:buFont typeface="Arial"/>
              <a:buChar char="•"/>
            </a:pPr>
            <a:r>
              <a:rPr lang="en-US" b="0" i="0" u="sng" strike="noStrike" cap="none" baseline="0" dirty="0">
                <a:solidFill>
                  <a:schemeClr val="dk1"/>
                </a:solidFill>
                <a:ea typeface="Georgia"/>
                <a:cs typeface="Georgia"/>
                <a:sym typeface="Georgia"/>
              </a:rPr>
              <a:t>Neo-Confucianism</a:t>
            </a:r>
          </a:p>
        </p:txBody>
      </p:sp>
      <p:pic>
        <p:nvPicPr>
          <p:cNvPr id="2050" name="Picture 2" descr="http://4.bp.blogspot.com/-zO7pQLhSCto/UIZaRj_JXrI/AAAAAAAAE0U/9mVG_WuCOtI/s1600/Neo-Confucianis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743199"/>
            <a:ext cx="5524500" cy="411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16038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Forbidden City</a:t>
            </a:r>
            <a:endParaRPr lang="en-US" u="sng" dirty="0"/>
          </a:p>
        </p:txBody>
      </p:sp>
      <p:sp>
        <p:nvSpPr>
          <p:cNvPr id="184" name="Shape 18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540"/>
              </a:spcBef>
              <a:buClr>
                <a:schemeClr val="accent1"/>
              </a:buClr>
              <a:buSzPct val="86419"/>
              <a:buFont typeface="Arial"/>
              <a:buChar char="•"/>
            </a:pPr>
            <a:r>
              <a:rPr lang="en-US" b="0" i="0" u="none" strike="noStrike" cap="none" baseline="0" dirty="0">
                <a:solidFill>
                  <a:schemeClr val="dk1"/>
                </a:solidFill>
                <a:ea typeface="Georgia"/>
                <a:cs typeface="Georgia"/>
                <a:sym typeface="Georgia"/>
              </a:rPr>
              <a:t>Located in Beijing</a:t>
            </a:r>
          </a:p>
          <a:p>
            <a:pPr marL="274320" marR="0" lvl="0" indent="-274320" algn="l" rtl="0">
              <a:spcBef>
                <a:spcPts val="540"/>
              </a:spcBef>
              <a:buClr>
                <a:schemeClr val="accent1"/>
              </a:buClr>
              <a:buSzPct val="86419"/>
              <a:buFont typeface="Arial"/>
              <a:buChar char="•"/>
            </a:pPr>
            <a:r>
              <a:rPr lang="en-US" b="0" i="0" u="none" strike="noStrike" cap="none" baseline="0" dirty="0">
                <a:solidFill>
                  <a:schemeClr val="dk1"/>
                </a:solidFill>
                <a:ea typeface="Georgia"/>
                <a:cs typeface="Georgia"/>
                <a:sym typeface="Georgia"/>
              </a:rPr>
              <a:t>Surrounded by 40-foot </a:t>
            </a:r>
            <a:r>
              <a:rPr lang="en-US" b="0" i="0" u="sng" strike="noStrike" cap="none" baseline="0" dirty="0">
                <a:solidFill>
                  <a:schemeClr val="dk1"/>
                </a:solidFill>
                <a:ea typeface="Georgia"/>
                <a:cs typeface="Georgia"/>
                <a:sym typeface="Georgia"/>
              </a:rPr>
              <a:t>high walls and a moat</a:t>
            </a:r>
          </a:p>
          <a:p>
            <a:pPr marL="274320" marR="0" lvl="0" indent="-274320" algn="l" rtl="0">
              <a:spcBef>
                <a:spcPts val="540"/>
              </a:spcBef>
              <a:buClr>
                <a:schemeClr val="accent1"/>
              </a:buClr>
              <a:buSzPct val="86419"/>
              <a:buFont typeface="Arial"/>
              <a:buChar char="•"/>
            </a:pPr>
            <a:r>
              <a:rPr lang="en-US" b="0" i="0" u="sng" strike="noStrike" cap="none" baseline="0" dirty="0">
                <a:solidFill>
                  <a:schemeClr val="dk1"/>
                </a:solidFill>
                <a:ea typeface="Georgia"/>
                <a:cs typeface="Georgia"/>
                <a:sym typeface="Georgia"/>
              </a:rPr>
              <a:t>Highest-rank</a:t>
            </a:r>
            <a:r>
              <a:rPr lang="en-US" b="0" i="0" strike="noStrike" cap="none" baseline="0" dirty="0">
                <a:solidFill>
                  <a:schemeClr val="dk1"/>
                </a:solidFill>
                <a:ea typeface="Georgia"/>
                <a:cs typeface="Georgia"/>
                <a:sym typeface="Georgia"/>
              </a:rPr>
              <a:t>ing</a:t>
            </a:r>
            <a:r>
              <a:rPr lang="en-US" b="0" i="0" u="none" strike="noStrike" cap="none" baseline="0" dirty="0">
                <a:solidFill>
                  <a:schemeClr val="dk1"/>
                </a:solidFill>
                <a:ea typeface="Georgia"/>
                <a:cs typeface="Georgia"/>
                <a:sym typeface="Georgia"/>
              </a:rPr>
              <a:t> civil servants and officials </a:t>
            </a:r>
            <a:r>
              <a:rPr lang="en-US" b="0" i="0" u="sng" strike="noStrike" cap="none" baseline="0" dirty="0">
                <a:solidFill>
                  <a:schemeClr val="dk1"/>
                </a:solidFill>
                <a:ea typeface="Georgia"/>
                <a:cs typeface="Georgia"/>
                <a:sym typeface="Georgia"/>
              </a:rPr>
              <a:t>lived in the city</a:t>
            </a:r>
          </a:p>
          <a:p>
            <a:pPr marL="274320" marR="0" lvl="0" indent="-274320" algn="l" rtl="0">
              <a:spcBef>
                <a:spcPts val="540"/>
              </a:spcBef>
              <a:buClr>
                <a:schemeClr val="accent1"/>
              </a:buClr>
              <a:buSzPct val="86419"/>
              <a:buFont typeface="Arial"/>
              <a:buChar char="•"/>
            </a:pPr>
            <a:r>
              <a:rPr lang="en-US" b="0" i="0" u="sng" strike="noStrike" cap="none" baseline="0" dirty="0">
                <a:solidFill>
                  <a:schemeClr val="dk1"/>
                </a:solidFill>
                <a:ea typeface="Georgia"/>
                <a:cs typeface="Georgia"/>
                <a:sym typeface="Georgia"/>
              </a:rPr>
              <a:t>Emperor’s palace</a:t>
            </a:r>
            <a:r>
              <a:rPr lang="en-US" b="0" i="0" u="none" strike="noStrike" cap="none" baseline="0" dirty="0">
                <a:solidFill>
                  <a:schemeClr val="dk1"/>
                </a:solidFill>
                <a:ea typeface="Georgia"/>
                <a:cs typeface="Georgia"/>
                <a:sym typeface="Georgia"/>
              </a:rPr>
              <a:t> in very center</a:t>
            </a:r>
          </a:p>
          <a:p>
            <a:pPr marL="274320" marR="0" lvl="0" indent="-274320" algn="l" rtl="0">
              <a:spcBef>
                <a:spcPts val="540"/>
              </a:spcBef>
              <a:buClr>
                <a:schemeClr val="accent1"/>
              </a:buClr>
              <a:buSzPct val="86419"/>
              <a:buFont typeface="Arial"/>
              <a:buChar char="•"/>
            </a:pPr>
            <a:r>
              <a:rPr lang="en-US" b="0" i="0" u="none" strike="noStrike" cap="none" baseline="0" dirty="0">
                <a:solidFill>
                  <a:schemeClr val="dk1"/>
                </a:solidFill>
                <a:ea typeface="Georgia"/>
                <a:cs typeface="Georgia"/>
                <a:sym typeface="Georgia"/>
              </a:rPr>
              <a:t>Only the emperor, his family, and certain officials/eunuchs were allowed in his palace</a:t>
            </a:r>
          </a:p>
        </p:txBody>
      </p:sp>
    </p:spTree>
    <p:extLst>
      <p:ext uri="{BB962C8B-B14F-4D97-AF65-F5344CB8AC3E}">
        <p14:creationId xmlns:p14="http://schemas.microsoft.com/office/powerpoint/2010/main" val="1072887942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Forbidden City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hape 191"/>
          <p:cNvSpPr/>
          <p:nvPr/>
        </p:nvSpPr>
        <p:spPr>
          <a:xfrm>
            <a:off x="427922" y="1524001"/>
            <a:ext cx="8288156" cy="52577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01027246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/>
        </p:nvSpPr>
        <p:spPr>
          <a:xfrm>
            <a:off x="617589" y="-17808"/>
            <a:ext cx="7908821" cy="664720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797551596"/>
      </p:ext>
    </p:extLst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203" name="Shape 203"/>
          <p:cNvSpPr/>
          <p:nvPr/>
        </p:nvSpPr>
        <p:spPr>
          <a:xfrm>
            <a:off x="439983" y="457200"/>
            <a:ext cx="8264032" cy="60959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224605385"/>
      </p:ext>
    </p:extLst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/>
          <a:lstStyle/>
          <a:p>
            <a:r>
              <a:rPr lang="en-US" dirty="0" smtClean="0"/>
              <a:t>Ming Society &amp; Religion</a:t>
            </a:r>
            <a:endParaRPr lang="en-US" dirty="0"/>
          </a:p>
        </p:txBody>
      </p:sp>
      <p:sp>
        <p:nvSpPr>
          <p:cNvPr id="209" name="Shape 20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540"/>
              </a:spcBef>
              <a:buClr>
                <a:schemeClr val="accent1"/>
              </a:buClr>
              <a:buSzPct val="86419"/>
              <a:buFont typeface="Arial"/>
              <a:buChar char="•"/>
            </a:pPr>
            <a:r>
              <a:rPr lang="en-US" b="0" i="0" u="none" strike="noStrike" cap="none" baseline="0" dirty="0">
                <a:solidFill>
                  <a:schemeClr val="dk1"/>
                </a:solidFill>
                <a:ea typeface="Georgia"/>
                <a:cs typeface="Georgia"/>
                <a:sym typeface="Georgia"/>
              </a:rPr>
              <a:t>Confucianism revived (Neo-Confucianism)</a:t>
            </a:r>
          </a:p>
          <a:p>
            <a:pPr marL="274320" marR="0" lvl="0" indent="-274320" algn="l" rtl="0">
              <a:spcBef>
                <a:spcPts val="540"/>
              </a:spcBef>
              <a:buClr>
                <a:schemeClr val="accent1"/>
              </a:buClr>
              <a:buSzPct val="86419"/>
              <a:buFont typeface="Arial"/>
              <a:buChar char="•"/>
            </a:pPr>
            <a:r>
              <a:rPr lang="en-US" b="0" i="0" u="none" strike="noStrike" cap="none" baseline="0" dirty="0">
                <a:solidFill>
                  <a:schemeClr val="dk1"/>
                </a:solidFill>
                <a:ea typeface="Georgia"/>
                <a:cs typeface="Georgia"/>
                <a:sym typeface="Georgia"/>
              </a:rPr>
              <a:t>Many </a:t>
            </a:r>
            <a:r>
              <a:rPr lang="en-US" b="0" i="0" u="sng" strike="noStrike" cap="none" baseline="0" dirty="0">
                <a:solidFill>
                  <a:schemeClr val="dk1"/>
                </a:solidFill>
                <a:ea typeface="Georgia"/>
                <a:cs typeface="Georgia"/>
                <a:sym typeface="Georgia"/>
              </a:rPr>
              <a:t>combined all three traditional beliefs: Daoism, Confucianism, and Buddhism</a:t>
            </a:r>
          </a:p>
          <a:p>
            <a:pPr marL="548640" marR="0" lvl="1" indent="-281940" algn="l" rtl="0">
              <a:spcBef>
                <a:spcPts val="440"/>
              </a:spcBef>
              <a:buClr>
                <a:schemeClr val="accent2"/>
              </a:buClr>
              <a:buSzPct val="68181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dk2"/>
                </a:solidFill>
                <a:ea typeface="Georgia"/>
                <a:cs typeface="Georgia"/>
                <a:sym typeface="Georgia"/>
              </a:rPr>
              <a:t>Emperor Hong Wu was a Buddhist monk and he ran </a:t>
            </a:r>
            <a:r>
              <a:rPr lang="en-US" sz="2400" dirty="0" smtClean="0">
                <a:solidFill>
                  <a:schemeClr val="dk2"/>
                </a:solidFill>
                <a:ea typeface="Georgia"/>
                <a:cs typeface="Georgia"/>
                <a:sym typeface="Georgia"/>
              </a:rPr>
              <a:t>the government</a:t>
            </a:r>
            <a:r>
              <a:rPr lang="en-US" sz="2400" b="0" i="0" u="none" strike="noStrike" cap="none" baseline="0" dirty="0" smtClean="0">
                <a:solidFill>
                  <a:schemeClr val="dk2"/>
                </a:solidFill>
                <a:ea typeface="Georgia"/>
                <a:cs typeface="Georgia"/>
                <a:sym typeface="Georgia"/>
              </a:rPr>
              <a:t> based on Confucianism</a:t>
            </a:r>
            <a:endParaRPr lang="en-US" sz="2400" b="0" i="0" u="none" strike="noStrike" cap="none" baseline="0" dirty="0">
              <a:solidFill>
                <a:schemeClr val="dk2"/>
              </a:solidFill>
              <a:ea typeface="Georgia"/>
              <a:cs typeface="Georgia"/>
              <a:sym typeface="Georgia"/>
            </a:endParaRPr>
          </a:p>
        </p:txBody>
      </p:sp>
      <p:pic>
        <p:nvPicPr>
          <p:cNvPr id="3076" name="Picture 4" descr="http://www.beijing-forbiddencity.com/wp-content/uploads/2013/01/clothes-of-ming-dynas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10000"/>
            <a:ext cx="4562475" cy="291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635473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57</TotalTime>
  <Words>796</Words>
  <Application>Microsoft Office PowerPoint</Application>
  <PresentationFormat>On-screen Show (4:3)</PresentationFormat>
  <Paragraphs>117</Paragraphs>
  <Slides>31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Essential</vt:lpstr>
      <vt:lpstr>Indian Ocean Trade</vt:lpstr>
      <vt:lpstr>Ming Dynasty</vt:lpstr>
      <vt:lpstr>Emperor Hong Wu</vt:lpstr>
      <vt:lpstr>Ming Government</vt:lpstr>
      <vt:lpstr>Forbidden City</vt:lpstr>
      <vt:lpstr>Forbidden City</vt:lpstr>
      <vt:lpstr>PowerPoint Presentation</vt:lpstr>
      <vt:lpstr>PowerPoint Presentation</vt:lpstr>
      <vt:lpstr>Ming Society &amp; Religion</vt:lpstr>
      <vt:lpstr>PowerPoint Presentation</vt:lpstr>
      <vt:lpstr>Background Essay pg</vt:lpstr>
      <vt:lpstr>Important terms to know</vt:lpstr>
      <vt:lpstr>Should we celebrate the voyages of Zheng He?</vt:lpstr>
      <vt:lpstr>Document A</vt:lpstr>
      <vt:lpstr>Document B</vt:lpstr>
      <vt:lpstr>Document C</vt:lpstr>
      <vt:lpstr>Document D</vt:lpstr>
      <vt:lpstr>Document E</vt:lpstr>
      <vt:lpstr>Decline of Ming</vt:lpstr>
      <vt:lpstr>Vasco de Gama (1497 – 1499)</vt:lpstr>
      <vt:lpstr>Competition</vt:lpstr>
      <vt:lpstr>Trading Post Empire</vt:lpstr>
      <vt:lpstr>Spain and the Philippines</vt:lpstr>
      <vt:lpstr>East Indian Companies</vt:lpstr>
      <vt:lpstr>Dutch</vt:lpstr>
      <vt:lpstr>British</vt:lpstr>
      <vt:lpstr>PowerPoint Presentation</vt:lpstr>
      <vt:lpstr>Silver Trade &amp; Commerce</vt:lpstr>
      <vt:lpstr>Japan</vt:lpstr>
      <vt:lpstr>China</vt:lpstr>
      <vt:lpstr>Russia</vt:lpstr>
    </vt:vector>
  </TitlesOfParts>
  <Company>Round Rock 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Should we celebrate the voyages of Zheng He?</dc:title>
  <dc:creator>e129306</dc:creator>
  <cp:lastModifiedBy>e136126</cp:lastModifiedBy>
  <cp:revision>7</cp:revision>
  <dcterms:created xsi:type="dcterms:W3CDTF">2015-11-04T17:14:58Z</dcterms:created>
  <dcterms:modified xsi:type="dcterms:W3CDTF">2015-11-11T16:56:02Z</dcterms:modified>
</cp:coreProperties>
</file>