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69" r:id="rId3"/>
    <p:sldId id="282" r:id="rId4"/>
    <p:sldId id="256" r:id="rId5"/>
    <p:sldId id="281" r:id="rId6"/>
    <p:sldId id="257" r:id="rId7"/>
    <p:sldId id="258" r:id="rId8"/>
    <p:sldId id="265" r:id="rId9"/>
    <p:sldId id="259" r:id="rId10"/>
    <p:sldId id="260" r:id="rId11"/>
    <p:sldId id="267" r:id="rId12"/>
    <p:sldId id="261" r:id="rId13"/>
    <p:sldId id="262" r:id="rId14"/>
    <p:sldId id="263" r:id="rId15"/>
    <p:sldId id="264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E0763-CD6A-4751-B655-C0CCE85E225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5E90470-D260-4518-B22D-E205CB8646CD}">
      <dgm:prSet phldrT="[Text]"/>
      <dgm:spPr/>
      <dgm:t>
        <a:bodyPr/>
        <a:lstStyle/>
        <a:p>
          <a:endParaRPr lang="en-US" dirty="0"/>
        </a:p>
      </dgm:t>
    </dgm:pt>
    <dgm:pt modelId="{D79BFB5A-6C2A-4445-9018-53862DD23884}" type="parTrans" cxnId="{820CAC8C-6E36-42D6-93AB-D567CA0CECCE}">
      <dgm:prSet/>
      <dgm:spPr/>
      <dgm:t>
        <a:bodyPr/>
        <a:lstStyle/>
        <a:p>
          <a:endParaRPr lang="en-US"/>
        </a:p>
      </dgm:t>
    </dgm:pt>
    <dgm:pt modelId="{591771AA-AC75-4ACF-A131-A6D30562ECE7}" type="sibTrans" cxnId="{820CAC8C-6E36-42D6-93AB-D567CA0CECCE}">
      <dgm:prSet/>
      <dgm:spPr/>
      <dgm:t>
        <a:bodyPr/>
        <a:lstStyle/>
        <a:p>
          <a:endParaRPr lang="en-US"/>
        </a:p>
      </dgm:t>
    </dgm:pt>
    <dgm:pt modelId="{59B20628-9C56-44AD-BFCE-85BABFC3AE96}">
      <dgm:prSet phldrT="[Text]"/>
      <dgm:spPr/>
      <dgm:t>
        <a:bodyPr/>
        <a:lstStyle/>
        <a:p>
          <a:r>
            <a:rPr lang="en-US" dirty="0" smtClean="0"/>
            <a:t>Absolutism</a:t>
          </a:r>
          <a:endParaRPr lang="en-US" dirty="0"/>
        </a:p>
      </dgm:t>
    </dgm:pt>
    <dgm:pt modelId="{31981ADE-1C94-46C5-BC5D-4587840300D0}" type="parTrans" cxnId="{FD6D079C-1057-43B5-B2F0-08807A4BCA82}">
      <dgm:prSet/>
      <dgm:spPr/>
      <dgm:t>
        <a:bodyPr/>
        <a:lstStyle/>
        <a:p>
          <a:endParaRPr lang="en-US"/>
        </a:p>
      </dgm:t>
    </dgm:pt>
    <dgm:pt modelId="{C07F744B-260D-4C76-870E-25E7C3DC7E98}" type="sibTrans" cxnId="{FD6D079C-1057-43B5-B2F0-08807A4BCA82}">
      <dgm:prSet/>
      <dgm:spPr/>
      <dgm:t>
        <a:bodyPr/>
        <a:lstStyle/>
        <a:p>
          <a:endParaRPr lang="en-US"/>
        </a:p>
      </dgm:t>
    </dgm:pt>
    <dgm:pt modelId="{1F5F5EA6-B5FF-4434-9CBF-254E58FF570C}">
      <dgm:prSet phldrT="[Text]"/>
      <dgm:spPr/>
      <dgm:t>
        <a:bodyPr/>
        <a:lstStyle/>
        <a:p>
          <a:endParaRPr lang="en-US" dirty="0"/>
        </a:p>
      </dgm:t>
    </dgm:pt>
    <dgm:pt modelId="{52B36DA1-7DE1-4ADE-B2BF-D44635B0C396}" type="parTrans" cxnId="{39F0D644-C4C9-4FAC-BF61-1DFCD053A4E1}">
      <dgm:prSet/>
      <dgm:spPr/>
      <dgm:t>
        <a:bodyPr/>
        <a:lstStyle/>
        <a:p>
          <a:endParaRPr lang="en-US"/>
        </a:p>
      </dgm:t>
    </dgm:pt>
    <dgm:pt modelId="{3D740D4B-552F-4017-91BF-4FE3488CD400}" type="sibTrans" cxnId="{39F0D644-C4C9-4FAC-BF61-1DFCD053A4E1}">
      <dgm:prSet/>
      <dgm:spPr/>
      <dgm:t>
        <a:bodyPr/>
        <a:lstStyle/>
        <a:p>
          <a:endParaRPr lang="en-US"/>
        </a:p>
      </dgm:t>
    </dgm:pt>
    <dgm:pt modelId="{643B98B5-81C7-4DC5-B089-46D723244AF6}" type="pres">
      <dgm:prSet presAssocID="{B58E0763-CD6A-4751-B655-C0CCE85E2253}" presName="linearFlow" presStyleCnt="0">
        <dgm:presLayoutVars>
          <dgm:resizeHandles val="exact"/>
        </dgm:presLayoutVars>
      </dgm:prSet>
      <dgm:spPr/>
    </dgm:pt>
    <dgm:pt modelId="{9FEE552B-312F-4527-90ED-F547270B6640}" type="pres">
      <dgm:prSet presAssocID="{45E90470-D260-4518-B22D-E205CB8646CD}" presName="node" presStyleLbl="node1" presStyleIdx="0" presStyleCnt="3" custScaleX="299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DC89D-C1C7-474F-B57B-368D714CA2D2}" type="pres">
      <dgm:prSet presAssocID="{591771AA-AC75-4ACF-A131-A6D30562ECE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9343077-AE74-4FC8-98FF-99F86F1F75C8}" type="pres">
      <dgm:prSet presAssocID="{591771AA-AC75-4ACF-A131-A6D30562ECE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B631EEE-65DF-4360-BA08-4804AF9A3AD8}" type="pres">
      <dgm:prSet presAssocID="{59B20628-9C56-44AD-BFCE-85BABFC3AE96}" presName="node" presStyleLbl="node1" presStyleIdx="1" presStyleCnt="3" custScaleX="74828" custScaleY="64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0EC07-3364-4E6B-A4D3-BEB44A463E9A}" type="pres">
      <dgm:prSet presAssocID="{C07F744B-260D-4C76-870E-25E7C3DC7E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B0AA2B4-AE51-496A-BA9C-C3AD3F0253A2}" type="pres">
      <dgm:prSet presAssocID="{C07F744B-260D-4C76-870E-25E7C3DC7E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56DDCE7-0878-4F11-A340-6E9D82A15A2C}" type="pres">
      <dgm:prSet presAssocID="{1F5F5EA6-B5FF-4434-9CBF-254E58FF570C}" presName="node" presStyleLbl="node1" presStyleIdx="2" presStyleCnt="3" custScaleX="299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0CAC8C-6E36-42D6-93AB-D567CA0CECCE}" srcId="{B58E0763-CD6A-4751-B655-C0CCE85E2253}" destId="{45E90470-D260-4518-B22D-E205CB8646CD}" srcOrd="0" destOrd="0" parTransId="{D79BFB5A-6C2A-4445-9018-53862DD23884}" sibTransId="{591771AA-AC75-4ACF-A131-A6D30562ECE7}"/>
    <dgm:cxn modelId="{FA30DC10-AC91-49A8-B5F5-E9EEF0F59C64}" type="presOf" srcId="{B58E0763-CD6A-4751-B655-C0CCE85E2253}" destId="{643B98B5-81C7-4DC5-B089-46D723244AF6}" srcOrd="0" destOrd="0" presId="urn:microsoft.com/office/officeart/2005/8/layout/process2"/>
    <dgm:cxn modelId="{EF3D1051-FF52-44A3-B875-1F7620A7B82A}" type="presOf" srcId="{C07F744B-260D-4C76-870E-25E7C3DC7E98}" destId="{8B0AA2B4-AE51-496A-BA9C-C3AD3F0253A2}" srcOrd="1" destOrd="0" presId="urn:microsoft.com/office/officeart/2005/8/layout/process2"/>
    <dgm:cxn modelId="{FD6D079C-1057-43B5-B2F0-08807A4BCA82}" srcId="{B58E0763-CD6A-4751-B655-C0CCE85E2253}" destId="{59B20628-9C56-44AD-BFCE-85BABFC3AE96}" srcOrd="1" destOrd="0" parTransId="{31981ADE-1C94-46C5-BC5D-4587840300D0}" sibTransId="{C07F744B-260D-4C76-870E-25E7C3DC7E98}"/>
    <dgm:cxn modelId="{39F0D644-C4C9-4FAC-BF61-1DFCD053A4E1}" srcId="{B58E0763-CD6A-4751-B655-C0CCE85E2253}" destId="{1F5F5EA6-B5FF-4434-9CBF-254E58FF570C}" srcOrd="2" destOrd="0" parTransId="{52B36DA1-7DE1-4ADE-B2BF-D44635B0C396}" sibTransId="{3D740D4B-552F-4017-91BF-4FE3488CD400}"/>
    <dgm:cxn modelId="{F8F6D235-71E8-4E6B-A8AE-D2DBEDD1FFC6}" type="presOf" srcId="{45E90470-D260-4518-B22D-E205CB8646CD}" destId="{9FEE552B-312F-4527-90ED-F547270B6640}" srcOrd="0" destOrd="0" presId="urn:microsoft.com/office/officeart/2005/8/layout/process2"/>
    <dgm:cxn modelId="{1723D0F9-DA86-4823-B5C9-8AEDAEF56947}" type="presOf" srcId="{59B20628-9C56-44AD-BFCE-85BABFC3AE96}" destId="{9B631EEE-65DF-4360-BA08-4804AF9A3AD8}" srcOrd="0" destOrd="0" presId="urn:microsoft.com/office/officeart/2005/8/layout/process2"/>
    <dgm:cxn modelId="{15E70D81-843B-41AE-80D1-164A35E34187}" type="presOf" srcId="{C07F744B-260D-4C76-870E-25E7C3DC7E98}" destId="{B6B0EC07-3364-4E6B-A4D3-BEB44A463E9A}" srcOrd="0" destOrd="0" presId="urn:microsoft.com/office/officeart/2005/8/layout/process2"/>
    <dgm:cxn modelId="{C0E82382-AF83-4945-B100-05CDA4B4AC3F}" type="presOf" srcId="{1F5F5EA6-B5FF-4434-9CBF-254E58FF570C}" destId="{656DDCE7-0878-4F11-A340-6E9D82A15A2C}" srcOrd="0" destOrd="0" presId="urn:microsoft.com/office/officeart/2005/8/layout/process2"/>
    <dgm:cxn modelId="{88BEEFA1-B03E-42D3-AC62-06290F20BA07}" type="presOf" srcId="{591771AA-AC75-4ACF-A131-A6D30562ECE7}" destId="{E3EDC89D-C1C7-474F-B57B-368D714CA2D2}" srcOrd="0" destOrd="0" presId="urn:microsoft.com/office/officeart/2005/8/layout/process2"/>
    <dgm:cxn modelId="{5D88E128-F0BF-4AB6-A007-0B5004B62ED3}" type="presOf" srcId="{591771AA-AC75-4ACF-A131-A6D30562ECE7}" destId="{B9343077-AE74-4FC8-98FF-99F86F1F75C8}" srcOrd="1" destOrd="0" presId="urn:microsoft.com/office/officeart/2005/8/layout/process2"/>
    <dgm:cxn modelId="{54790629-2C4C-4F76-983F-3D6BF0557AFA}" type="presParOf" srcId="{643B98B5-81C7-4DC5-B089-46D723244AF6}" destId="{9FEE552B-312F-4527-90ED-F547270B6640}" srcOrd="0" destOrd="0" presId="urn:microsoft.com/office/officeart/2005/8/layout/process2"/>
    <dgm:cxn modelId="{F9688D1E-962F-4A45-8827-EED491AFD637}" type="presParOf" srcId="{643B98B5-81C7-4DC5-B089-46D723244AF6}" destId="{E3EDC89D-C1C7-474F-B57B-368D714CA2D2}" srcOrd="1" destOrd="0" presId="urn:microsoft.com/office/officeart/2005/8/layout/process2"/>
    <dgm:cxn modelId="{2A874C3D-D96E-41F9-B8C3-1BBC17CC6D7C}" type="presParOf" srcId="{E3EDC89D-C1C7-474F-B57B-368D714CA2D2}" destId="{B9343077-AE74-4FC8-98FF-99F86F1F75C8}" srcOrd="0" destOrd="0" presId="urn:microsoft.com/office/officeart/2005/8/layout/process2"/>
    <dgm:cxn modelId="{C981076C-1DE8-4A14-B15A-8E08BA996BE1}" type="presParOf" srcId="{643B98B5-81C7-4DC5-B089-46D723244AF6}" destId="{9B631EEE-65DF-4360-BA08-4804AF9A3AD8}" srcOrd="2" destOrd="0" presId="urn:microsoft.com/office/officeart/2005/8/layout/process2"/>
    <dgm:cxn modelId="{D24F5EA5-D24A-4172-9917-6859D1D24D8A}" type="presParOf" srcId="{643B98B5-81C7-4DC5-B089-46D723244AF6}" destId="{B6B0EC07-3364-4E6B-A4D3-BEB44A463E9A}" srcOrd="3" destOrd="0" presId="urn:microsoft.com/office/officeart/2005/8/layout/process2"/>
    <dgm:cxn modelId="{F0849BFD-8D27-443B-B619-5CE91B013423}" type="presParOf" srcId="{B6B0EC07-3364-4E6B-A4D3-BEB44A463E9A}" destId="{8B0AA2B4-AE51-496A-BA9C-C3AD3F0253A2}" srcOrd="0" destOrd="0" presId="urn:microsoft.com/office/officeart/2005/8/layout/process2"/>
    <dgm:cxn modelId="{8F8A0924-8D99-4751-91A8-94D680FFBEDA}" type="presParOf" srcId="{643B98B5-81C7-4DC5-B089-46D723244AF6}" destId="{656DDCE7-0878-4F11-A340-6E9D82A15A2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E0763-CD6A-4751-B655-C0CCE85E225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5E90470-D260-4518-B22D-E205CB8646CD}">
      <dgm:prSet phldrT="[Text]"/>
      <dgm:spPr/>
      <dgm:t>
        <a:bodyPr/>
        <a:lstStyle/>
        <a:p>
          <a:endParaRPr lang="en-US" dirty="0"/>
        </a:p>
      </dgm:t>
    </dgm:pt>
    <dgm:pt modelId="{D79BFB5A-6C2A-4445-9018-53862DD23884}" type="parTrans" cxnId="{820CAC8C-6E36-42D6-93AB-D567CA0CECCE}">
      <dgm:prSet/>
      <dgm:spPr/>
      <dgm:t>
        <a:bodyPr/>
        <a:lstStyle/>
        <a:p>
          <a:endParaRPr lang="en-US"/>
        </a:p>
      </dgm:t>
    </dgm:pt>
    <dgm:pt modelId="{591771AA-AC75-4ACF-A131-A6D30562ECE7}" type="sibTrans" cxnId="{820CAC8C-6E36-42D6-93AB-D567CA0CECCE}">
      <dgm:prSet/>
      <dgm:spPr/>
      <dgm:t>
        <a:bodyPr/>
        <a:lstStyle/>
        <a:p>
          <a:endParaRPr lang="en-US"/>
        </a:p>
      </dgm:t>
    </dgm:pt>
    <dgm:pt modelId="{59B20628-9C56-44AD-BFCE-85BABFC3AE96}">
      <dgm:prSet phldrT="[Text]"/>
      <dgm:spPr/>
      <dgm:t>
        <a:bodyPr/>
        <a:lstStyle/>
        <a:p>
          <a:r>
            <a:rPr lang="en-US" dirty="0" smtClean="0"/>
            <a:t>Absolutism</a:t>
          </a:r>
          <a:endParaRPr lang="en-US" dirty="0"/>
        </a:p>
      </dgm:t>
    </dgm:pt>
    <dgm:pt modelId="{31981ADE-1C94-46C5-BC5D-4587840300D0}" type="parTrans" cxnId="{FD6D079C-1057-43B5-B2F0-08807A4BCA82}">
      <dgm:prSet/>
      <dgm:spPr/>
      <dgm:t>
        <a:bodyPr/>
        <a:lstStyle/>
        <a:p>
          <a:endParaRPr lang="en-US"/>
        </a:p>
      </dgm:t>
    </dgm:pt>
    <dgm:pt modelId="{C07F744B-260D-4C76-870E-25E7C3DC7E98}" type="sibTrans" cxnId="{FD6D079C-1057-43B5-B2F0-08807A4BCA82}">
      <dgm:prSet/>
      <dgm:spPr/>
      <dgm:t>
        <a:bodyPr/>
        <a:lstStyle/>
        <a:p>
          <a:endParaRPr lang="en-US"/>
        </a:p>
      </dgm:t>
    </dgm:pt>
    <dgm:pt modelId="{1F5F5EA6-B5FF-4434-9CBF-254E58FF570C}">
      <dgm:prSet phldrT="[Text]"/>
      <dgm:spPr/>
      <dgm:t>
        <a:bodyPr/>
        <a:lstStyle/>
        <a:p>
          <a:endParaRPr lang="en-US" dirty="0"/>
        </a:p>
      </dgm:t>
    </dgm:pt>
    <dgm:pt modelId="{52B36DA1-7DE1-4ADE-B2BF-D44635B0C396}" type="parTrans" cxnId="{39F0D644-C4C9-4FAC-BF61-1DFCD053A4E1}">
      <dgm:prSet/>
      <dgm:spPr/>
      <dgm:t>
        <a:bodyPr/>
        <a:lstStyle/>
        <a:p>
          <a:endParaRPr lang="en-US"/>
        </a:p>
      </dgm:t>
    </dgm:pt>
    <dgm:pt modelId="{3D740D4B-552F-4017-91BF-4FE3488CD400}" type="sibTrans" cxnId="{39F0D644-C4C9-4FAC-BF61-1DFCD053A4E1}">
      <dgm:prSet/>
      <dgm:spPr/>
      <dgm:t>
        <a:bodyPr/>
        <a:lstStyle/>
        <a:p>
          <a:endParaRPr lang="en-US"/>
        </a:p>
      </dgm:t>
    </dgm:pt>
    <dgm:pt modelId="{643B98B5-81C7-4DC5-B089-46D723244AF6}" type="pres">
      <dgm:prSet presAssocID="{B58E0763-CD6A-4751-B655-C0CCE85E2253}" presName="linearFlow" presStyleCnt="0">
        <dgm:presLayoutVars>
          <dgm:resizeHandles val="exact"/>
        </dgm:presLayoutVars>
      </dgm:prSet>
      <dgm:spPr/>
    </dgm:pt>
    <dgm:pt modelId="{9FEE552B-312F-4527-90ED-F547270B6640}" type="pres">
      <dgm:prSet presAssocID="{45E90470-D260-4518-B22D-E205CB8646CD}" presName="node" presStyleLbl="node1" presStyleIdx="0" presStyleCnt="3" custScaleX="299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DC89D-C1C7-474F-B57B-368D714CA2D2}" type="pres">
      <dgm:prSet presAssocID="{591771AA-AC75-4ACF-A131-A6D30562ECE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9343077-AE74-4FC8-98FF-99F86F1F75C8}" type="pres">
      <dgm:prSet presAssocID="{591771AA-AC75-4ACF-A131-A6D30562ECE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B631EEE-65DF-4360-BA08-4804AF9A3AD8}" type="pres">
      <dgm:prSet presAssocID="{59B20628-9C56-44AD-BFCE-85BABFC3AE96}" presName="node" presStyleLbl="node1" presStyleIdx="1" presStyleCnt="3" custScaleX="74828" custScaleY="64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0EC07-3364-4E6B-A4D3-BEB44A463E9A}" type="pres">
      <dgm:prSet presAssocID="{C07F744B-260D-4C76-870E-25E7C3DC7E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B0AA2B4-AE51-496A-BA9C-C3AD3F0253A2}" type="pres">
      <dgm:prSet presAssocID="{C07F744B-260D-4C76-870E-25E7C3DC7E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56DDCE7-0878-4F11-A340-6E9D82A15A2C}" type="pres">
      <dgm:prSet presAssocID="{1F5F5EA6-B5FF-4434-9CBF-254E58FF570C}" presName="node" presStyleLbl="node1" presStyleIdx="2" presStyleCnt="3" custScaleX="299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B5FC1D-1BB4-46A2-8482-C8598A640A2F}" type="presOf" srcId="{1F5F5EA6-B5FF-4434-9CBF-254E58FF570C}" destId="{656DDCE7-0878-4F11-A340-6E9D82A15A2C}" srcOrd="0" destOrd="0" presId="urn:microsoft.com/office/officeart/2005/8/layout/process2"/>
    <dgm:cxn modelId="{820CAC8C-6E36-42D6-93AB-D567CA0CECCE}" srcId="{B58E0763-CD6A-4751-B655-C0CCE85E2253}" destId="{45E90470-D260-4518-B22D-E205CB8646CD}" srcOrd="0" destOrd="0" parTransId="{D79BFB5A-6C2A-4445-9018-53862DD23884}" sibTransId="{591771AA-AC75-4ACF-A131-A6D30562ECE7}"/>
    <dgm:cxn modelId="{3DA76621-9748-4448-8B1C-0CF43349C955}" type="presOf" srcId="{591771AA-AC75-4ACF-A131-A6D30562ECE7}" destId="{B9343077-AE74-4FC8-98FF-99F86F1F75C8}" srcOrd="1" destOrd="0" presId="urn:microsoft.com/office/officeart/2005/8/layout/process2"/>
    <dgm:cxn modelId="{0D7E1A0A-0AFA-4926-B8FC-32ADA10A3814}" type="presOf" srcId="{B58E0763-CD6A-4751-B655-C0CCE85E2253}" destId="{643B98B5-81C7-4DC5-B089-46D723244AF6}" srcOrd="0" destOrd="0" presId="urn:microsoft.com/office/officeart/2005/8/layout/process2"/>
    <dgm:cxn modelId="{39F0D644-C4C9-4FAC-BF61-1DFCD053A4E1}" srcId="{B58E0763-CD6A-4751-B655-C0CCE85E2253}" destId="{1F5F5EA6-B5FF-4434-9CBF-254E58FF570C}" srcOrd="2" destOrd="0" parTransId="{52B36DA1-7DE1-4ADE-B2BF-D44635B0C396}" sibTransId="{3D740D4B-552F-4017-91BF-4FE3488CD400}"/>
    <dgm:cxn modelId="{FD6D079C-1057-43B5-B2F0-08807A4BCA82}" srcId="{B58E0763-CD6A-4751-B655-C0CCE85E2253}" destId="{59B20628-9C56-44AD-BFCE-85BABFC3AE96}" srcOrd="1" destOrd="0" parTransId="{31981ADE-1C94-46C5-BC5D-4587840300D0}" sibTransId="{C07F744B-260D-4C76-870E-25E7C3DC7E98}"/>
    <dgm:cxn modelId="{253CED75-FEF4-485E-B682-A5208AFA0D03}" type="presOf" srcId="{591771AA-AC75-4ACF-A131-A6D30562ECE7}" destId="{E3EDC89D-C1C7-474F-B57B-368D714CA2D2}" srcOrd="0" destOrd="0" presId="urn:microsoft.com/office/officeart/2005/8/layout/process2"/>
    <dgm:cxn modelId="{269DAE7F-15F9-4823-BCB4-4BCCC2D1A3D3}" type="presOf" srcId="{45E90470-D260-4518-B22D-E205CB8646CD}" destId="{9FEE552B-312F-4527-90ED-F547270B6640}" srcOrd="0" destOrd="0" presId="urn:microsoft.com/office/officeart/2005/8/layout/process2"/>
    <dgm:cxn modelId="{52AFBEB7-0F10-4BD0-AD46-F46C44DBC7A1}" type="presOf" srcId="{C07F744B-260D-4C76-870E-25E7C3DC7E98}" destId="{B6B0EC07-3364-4E6B-A4D3-BEB44A463E9A}" srcOrd="0" destOrd="0" presId="urn:microsoft.com/office/officeart/2005/8/layout/process2"/>
    <dgm:cxn modelId="{909890A7-8EB3-4B0C-90D4-6D13E7E0FDB9}" type="presOf" srcId="{59B20628-9C56-44AD-BFCE-85BABFC3AE96}" destId="{9B631EEE-65DF-4360-BA08-4804AF9A3AD8}" srcOrd="0" destOrd="0" presId="urn:microsoft.com/office/officeart/2005/8/layout/process2"/>
    <dgm:cxn modelId="{88EC9985-C7EA-4C9F-9108-0044A804F638}" type="presOf" srcId="{C07F744B-260D-4C76-870E-25E7C3DC7E98}" destId="{8B0AA2B4-AE51-496A-BA9C-C3AD3F0253A2}" srcOrd="1" destOrd="0" presId="urn:microsoft.com/office/officeart/2005/8/layout/process2"/>
    <dgm:cxn modelId="{9008FDF1-2480-4BF9-BD5C-0A016F89D1D0}" type="presParOf" srcId="{643B98B5-81C7-4DC5-B089-46D723244AF6}" destId="{9FEE552B-312F-4527-90ED-F547270B6640}" srcOrd="0" destOrd="0" presId="urn:microsoft.com/office/officeart/2005/8/layout/process2"/>
    <dgm:cxn modelId="{A0457F0E-56F4-4594-A5E9-F3AC28653ECB}" type="presParOf" srcId="{643B98B5-81C7-4DC5-B089-46D723244AF6}" destId="{E3EDC89D-C1C7-474F-B57B-368D714CA2D2}" srcOrd="1" destOrd="0" presId="urn:microsoft.com/office/officeart/2005/8/layout/process2"/>
    <dgm:cxn modelId="{FD6A1810-5217-4795-AF52-7FFC558CA2FE}" type="presParOf" srcId="{E3EDC89D-C1C7-474F-B57B-368D714CA2D2}" destId="{B9343077-AE74-4FC8-98FF-99F86F1F75C8}" srcOrd="0" destOrd="0" presId="urn:microsoft.com/office/officeart/2005/8/layout/process2"/>
    <dgm:cxn modelId="{72889BBC-11BB-4812-BAFA-D4330BDE2CAD}" type="presParOf" srcId="{643B98B5-81C7-4DC5-B089-46D723244AF6}" destId="{9B631EEE-65DF-4360-BA08-4804AF9A3AD8}" srcOrd="2" destOrd="0" presId="urn:microsoft.com/office/officeart/2005/8/layout/process2"/>
    <dgm:cxn modelId="{4C469403-8416-4F55-8FAE-4895F5F2A1E9}" type="presParOf" srcId="{643B98B5-81C7-4DC5-B089-46D723244AF6}" destId="{B6B0EC07-3364-4E6B-A4D3-BEB44A463E9A}" srcOrd="3" destOrd="0" presId="urn:microsoft.com/office/officeart/2005/8/layout/process2"/>
    <dgm:cxn modelId="{BF3A3AFA-2CBC-482B-952B-EB00112D996C}" type="presParOf" srcId="{B6B0EC07-3364-4E6B-A4D3-BEB44A463E9A}" destId="{8B0AA2B4-AE51-496A-BA9C-C3AD3F0253A2}" srcOrd="0" destOrd="0" presId="urn:microsoft.com/office/officeart/2005/8/layout/process2"/>
    <dgm:cxn modelId="{4A619C5A-B3FC-472B-9793-59B94A113E49}" type="presParOf" srcId="{643B98B5-81C7-4DC5-B089-46D723244AF6}" destId="{656DDCE7-0878-4F11-A340-6E9D82A15A2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E552B-312F-4527-90ED-F547270B6640}">
      <dsp:nvSpPr>
        <dsp:cNvPr id="0" name=""/>
        <dsp:cNvSpPr/>
      </dsp:nvSpPr>
      <dsp:spPr>
        <a:xfrm>
          <a:off x="0" y="1321"/>
          <a:ext cx="8458199" cy="1628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47686" y="49007"/>
        <a:ext cx="8362827" cy="1532733"/>
      </dsp:txXfrm>
    </dsp:sp>
    <dsp:sp modelId="{E3EDC89D-C1C7-474F-B57B-368D714CA2D2}">
      <dsp:nvSpPr>
        <dsp:cNvPr id="0" name=""/>
        <dsp:cNvSpPr/>
      </dsp:nvSpPr>
      <dsp:spPr>
        <a:xfrm rot="5400000">
          <a:off x="3923830" y="1670129"/>
          <a:ext cx="610539" cy="732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-5400000">
        <a:off x="4009305" y="1731183"/>
        <a:ext cx="439589" cy="427377"/>
      </dsp:txXfrm>
    </dsp:sp>
    <dsp:sp modelId="{9B631EEE-65DF-4360-BA08-4804AF9A3AD8}">
      <dsp:nvSpPr>
        <dsp:cNvPr id="0" name=""/>
        <dsp:cNvSpPr/>
      </dsp:nvSpPr>
      <dsp:spPr>
        <a:xfrm>
          <a:off x="3132649" y="2443479"/>
          <a:ext cx="2192901" cy="1056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Absolutism</a:t>
          </a:r>
          <a:endParaRPr lang="en-US" sz="3400" kern="1200" dirty="0"/>
        </a:p>
      </dsp:txBody>
      <dsp:txXfrm>
        <a:off x="3163597" y="2474427"/>
        <a:ext cx="2131005" cy="994744"/>
      </dsp:txXfrm>
    </dsp:sp>
    <dsp:sp modelId="{B6B0EC07-3364-4E6B-A4D3-BEB44A463E9A}">
      <dsp:nvSpPr>
        <dsp:cNvPr id="0" name=""/>
        <dsp:cNvSpPr/>
      </dsp:nvSpPr>
      <dsp:spPr>
        <a:xfrm rot="5400000">
          <a:off x="3923830" y="3540822"/>
          <a:ext cx="610539" cy="732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-5400000">
        <a:off x="4009305" y="3601876"/>
        <a:ext cx="439589" cy="427377"/>
      </dsp:txXfrm>
    </dsp:sp>
    <dsp:sp modelId="{656DDCE7-0878-4F11-A340-6E9D82A15A2C}">
      <dsp:nvSpPr>
        <dsp:cNvPr id="0" name=""/>
        <dsp:cNvSpPr/>
      </dsp:nvSpPr>
      <dsp:spPr>
        <a:xfrm>
          <a:off x="0" y="4314172"/>
          <a:ext cx="8458199" cy="1628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47686" y="4361858"/>
        <a:ext cx="8362827" cy="1532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E552B-312F-4527-90ED-F547270B6640}">
      <dsp:nvSpPr>
        <dsp:cNvPr id="0" name=""/>
        <dsp:cNvSpPr/>
      </dsp:nvSpPr>
      <dsp:spPr>
        <a:xfrm>
          <a:off x="0" y="1321"/>
          <a:ext cx="8458200" cy="1628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47686" y="49007"/>
        <a:ext cx="8362828" cy="1532733"/>
      </dsp:txXfrm>
    </dsp:sp>
    <dsp:sp modelId="{E3EDC89D-C1C7-474F-B57B-368D714CA2D2}">
      <dsp:nvSpPr>
        <dsp:cNvPr id="0" name=""/>
        <dsp:cNvSpPr/>
      </dsp:nvSpPr>
      <dsp:spPr>
        <a:xfrm rot="5400000">
          <a:off x="3923830" y="1670129"/>
          <a:ext cx="610539" cy="732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-5400000">
        <a:off x="4009305" y="1731183"/>
        <a:ext cx="439589" cy="427377"/>
      </dsp:txXfrm>
    </dsp:sp>
    <dsp:sp modelId="{9B631EEE-65DF-4360-BA08-4804AF9A3AD8}">
      <dsp:nvSpPr>
        <dsp:cNvPr id="0" name=""/>
        <dsp:cNvSpPr/>
      </dsp:nvSpPr>
      <dsp:spPr>
        <a:xfrm>
          <a:off x="3132649" y="2443479"/>
          <a:ext cx="2192901" cy="1056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Absolutism</a:t>
          </a:r>
          <a:endParaRPr lang="en-US" sz="3400" kern="1200" dirty="0"/>
        </a:p>
      </dsp:txBody>
      <dsp:txXfrm>
        <a:off x="3163597" y="2474427"/>
        <a:ext cx="2131005" cy="994744"/>
      </dsp:txXfrm>
    </dsp:sp>
    <dsp:sp modelId="{B6B0EC07-3364-4E6B-A4D3-BEB44A463E9A}">
      <dsp:nvSpPr>
        <dsp:cNvPr id="0" name=""/>
        <dsp:cNvSpPr/>
      </dsp:nvSpPr>
      <dsp:spPr>
        <a:xfrm rot="5400000">
          <a:off x="3923830" y="3540822"/>
          <a:ext cx="610539" cy="732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-5400000">
        <a:off x="4009305" y="3601876"/>
        <a:ext cx="439589" cy="427377"/>
      </dsp:txXfrm>
    </dsp:sp>
    <dsp:sp modelId="{656DDCE7-0878-4F11-A340-6E9D82A15A2C}">
      <dsp:nvSpPr>
        <dsp:cNvPr id="0" name=""/>
        <dsp:cNvSpPr/>
      </dsp:nvSpPr>
      <dsp:spPr>
        <a:xfrm>
          <a:off x="0" y="4314172"/>
          <a:ext cx="8458200" cy="1628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47686" y="4361858"/>
        <a:ext cx="8362828" cy="1532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60289EE-E43F-484A-BC26-28A4C202A91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C472DA-5344-4E6C-9693-4A6EE8DAF2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89EE-E43F-484A-BC26-28A4C202A91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72DA-5344-4E6C-9693-4A6EE8DAF2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60289EE-E43F-484A-BC26-28A4C202A91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4C472DA-5344-4E6C-9693-4A6EE8DAF2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89EE-E43F-484A-BC26-28A4C202A91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C472DA-5344-4E6C-9693-4A6EE8DAF2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89EE-E43F-484A-BC26-28A4C202A91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4C472DA-5344-4E6C-9693-4A6EE8DAF29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0289EE-E43F-484A-BC26-28A4C202A91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C472DA-5344-4E6C-9693-4A6EE8DAF29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0289EE-E43F-484A-BC26-28A4C202A91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C472DA-5344-4E6C-9693-4A6EE8DAF29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89EE-E43F-484A-BC26-28A4C202A91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C472DA-5344-4E6C-9693-4A6EE8DAF2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89EE-E43F-484A-BC26-28A4C202A91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C472DA-5344-4E6C-9693-4A6EE8DAF2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89EE-E43F-484A-BC26-28A4C202A91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C472DA-5344-4E6C-9693-4A6EE8DAF29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60289EE-E43F-484A-BC26-28A4C202A91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4C472DA-5344-4E6C-9693-4A6EE8DAF29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0289EE-E43F-484A-BC26-28A4C202A91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C472DA-5344-4E6C-9693-4A6EE8DAF2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099951"/>
              </p:ext>
            </p:extLst>
          </p:nvPr>
        </p:nvGraphicFramePr>
        <p:xfrm>
          <a:off x="381000" y="533400"/>
          <a:ext cx="8458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096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___________________________________________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2. ___________________________________________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3. ___________________________________________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9530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___________________________________________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2. ___________________________________________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3. ___________________________________________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489044" y="2209800"/>
            <a:ext cx="2635155" cy="2438400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Draw on page #</a:t>
            </a:r>
            <a:r>
              <a:rPr lang="en-US" sz="2000" b="1" dirty="0" smtClean="0"/>
              <a:t>12</a:t>
            </a:r>
          </a:p>
          <a:p>
            <a:pPr algn="ctr"/>
            <a:r>
              <a:rPr lang="en-US" sz="1400" b="1" dirty="0" smtClean="0"/>
              <a:t> (top half)</a:t>
            </a:r>
            <a:endParaRPr lang="en-US" sz="1400" b="1" dirty="0"/>
          </a:p>
        </p:txBody>
      </p:sp>
      <p:sp>
        <p:nvSpPr>
          <p:cNvPr id="10" name="Explosion 2 9"/>
          <p:cNvSpPr/>
          <p:nvPr/>
        </p:nvSpPr>
        <p:spPr>
          <a:xfrm>
            <a:off x="6019800" y="2460171"/>
            <a:ext cx="3124200" cy="1905000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Complete this  using the reading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27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1646 – Abolish Monarchy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Cavaliers (King’s troops) are successful at first but eventually, the </a:t>
            </a:r>
            <a:r>
              <a:rPr lang="en-US" u="sng" dirty="0" smtClean="0"/>
              <a:t>Roundheads (led by Oliver Cromwell) win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Charles I was beheaded in public 3 years later. </a:t>
            </a:r>
            <a:endParaRPr lang="en-US" u="sng" dirty="0"/>
          </a:p>
        </p:txBody>
      </p:sp>
      <p:pic>
        <p:nvPicPr>
          <p:cNvPr id="4098" name="Picture 2" descr="https://s3.amazonaws.com/lowres.cartoonstock.com/social-issues-execution-execute-executed-kings-monarchs-rman14836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9628"/>
            <a:ext cx="4724400" cy="42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430370" y="3657600"/>
            <a:ext cx="2590800" cy="1295400"/>
          </a:xfrm>
          <a:prstGeom prst="wedgeRoundRectCallout">
            <a:avLst>
              <a:gd name="adj1" fmla="val -56127"/>
              <a:gd name="adj2" fmla="val 920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sz="1600" dirty="0" smtClean="0">
                <a:solidFill>
                  <a:schemeClr val="tx1"/>
                </a:solidFill>
              </a:rPr>
              <a:t>If it makes you feel any better, this is just part of an experiment in democracy and limited government.”</a:t>
            </a:r>
          </a:p>
        </p:txBody>
      </p:sp>
    </p:spTree>
    <p:extLst>
      <p:ext uri="{BB962C8B-B14F-4D97-AF65-F5344CB8AC3E}">
        <p14:creationId xmlns:p14="http://schemas.microsoft.com/office/powerpoint/2010/main" val="27268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1653 – Lord Protector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Oliver Cromwell declares himself </a:t>
            </a:r>
            <a:r>
              <a:rPr lang="en-US" dirty="0" smtClean="0"/>
              <a:t>“Lord Protector” (which is really just a nice way to say </a:t>
            </a:r>
            <a:r>
              <a:rPr lang="en-US" u="sng" dirty="0" smtClean="0"/>
              <a:t>military dictator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 descr="http://news.bbcimg.co.uk/media/images/63634000/jpg/_63634511_51243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7577666" cy="426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1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1660 - Restoration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Oliver Cromwell dies, his son tries to keep power but is unsuccessful.</a:t>
            </a:r>
          </a:p>
          <a:p>
            <a:r>
              <a:rPr lang="en-US" dirty="0" smtClean="0"/>
              <a:t>Many of Cromwell’s policies were very unpopular (who doesn’t want to celebrate Christmas??)</a:t>
            </a:r>
          </a:p>
          <a:p>
            <a:r>
              <a:rPr lang="en-US" u="sng" dirty="0" smtClean="0"/>
              <a:t>England decides to bring back the king and they ask King Charles in </a:t>
            </a:r>
            <a:r>
              <a:rPr lang="en-US" u="sng" dirty="0" err="1" smtClean="0"/>
              <a:t>Scottland</a:t>
            </a:r>
            <a:r>
              <a:rPr lang="en-US" u="sng" dirty="0" smtClean="0"/>
              <a:t> </a:t>
            </a:r>
            <a:r>
              <a:rPr lang="en-US" u="sng" dirty="0" smtClean="0"/>
              <a:t>to be king.</a:t>
            </a:r>
            <a:endParaRPr lang="en-US" u="sng" dirty="0"/>
          </a:p>
        </p:txBody>
      </p:sp>
      <p:sp>
        <p:nvSpPr>
          <p:cNvPr id="4" name="Oval Callout 3"/>
          <p:cNvSpPr/>
          <p:nvPr/>
        </p:nvSpPr>
        <p:spPr>
          <a:xfrm>
            <a:off x="914400" y="4800600"/>
            <a:ext cx="3962400" cy="16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Sorry for beheading </a:t>
            </a:r>
            <a:r>
              <a:rPr lang="en-US" sz="2000" b="1" dirty="0" smtClean="0"/>
              <a:t>your </a:t>
            </a:r>
            <a:r>
              <a:rPr lang="en-US" sz="2000" b="1" dirty="0" smtClean="0"/>
              <a:t>dad Charles, but will you be king please??</a:t>
            </a:r>
            <a:endParaRPr lang="en-US" sz="2000" b="1" dirty="0"/>
          </a:p>
        </p:txBody>
      </p:sp>
      <p:sp>
        <p:nvSpPr>
          <p:cNvPr id="5" name="Oval Callout 4"/>
          <p:cNvSpPr/>
          <p:nvPr/>
        </p:nvSpPr>
        <p:spPr>
          <a:xfrm>
            <a:off x="5943600" y="5105400"/>
            <a:ext cx="2590800" cy="1295400"/>
          </a:xfrm>
          <a:prstGeom prst="wedgeEllipseCallout">
            <a:avLst>
              <a:gd name="adj1" fmla="val 43434"/>
              <a:gd name="adj2" fmla="val 5512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Sure!!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74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1685 – James II King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Charles II </a:t>
            </a:r>
            <a:r>
              <a:rPr lang="en-US" dirty="0" smtClean="0"/>
              <a:t>dies without a legitimate heir so his </a:t>
            </a:r>
            <a:r>
              <a:rPr lang="en-US" u="sng" dirty="0" smtClean="0"/>
              <a:t>brother, James, becomes king.</a:t>
            </a:r>
          </a:p>
          <a:p>
            <a:r>
              <a:rPr lang="en-US" dirty="0" smtClean="0"/>
              <a:t>The only problem with James is that he has done the unforgivable…. </a:t>
            </a:r>
            <a:r>
              <a:rPr lang="en-US" u="sng" dirty="0" smtClean="0"/>
              <a:t>He has married… a CATHOLIC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2050" name="Picture 2" descr="http://pix.iemoji.com/images/emoji/apple/ios-9/256/face-screaming-in-f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1688 - Glorious Revolution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43649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 avoid the issues they had during the civil war, the </a:t>
            </a:r>
            <a:r>
              <a:rPr lang="en-US" u="sng" dirty="0" smtClean="0"/>
              <a:t>English</a:t>
            </a:r>
            <a:r>
              <a:rPr lang="en-US" dirty="0" smtClean="0"/>
              <a:t> decided to </a:t>
            </a:r>
            <a:r>
              <a:rPr lang="en-US" u="sng" dirty="0" smtClean="0"/>
              <a:t>invite </a:t>
            </a:r>
            <a:r>
              <a:rPr lang="en-US" u="sng" dirty="0" smtClean="0"/>
              <a:t>James I’ </a:t>
            </a:r>
            <a:r>
              <a:rPr lang="en-US" u="sng" dirty="0" smtClean="0"/>
              <a:t>older daughter, Mary, and her husband, William, (both protestant) to be the queen and king of England. </a:t>
            </a:r>
          </a:p>
          <a:p>
            <a:r>
              <a:rPr lang="en-US" dirty="0" smtClean="0"/>
              <a:t>They accepted (it was glorious) and </a:t>
            </a:r>
            <a:r>
              <a:rPr lang="en-US" u="sng" dirty="0" smtClean="0"/>
              <a:t>James II </a:t>
            </a:r>
            <a:r>
              <a:rPr lang="en-US" u="sng" dirty="0" smtClean="0"/>
              <a:t>fled to France. </a:t>
            </a:r>
            <a:endParaRPr lang="en-US" u="sng" dirty="0"/>
          </a:p>
        </p:txBody>
      </p:sp>
      <p:pic>
        <p:nvPicPr>
          <p:cNvPr id="4098" name="Picture 2" descr="https://artemisiasroyalden.files.wordpress.com/2013/02/1-william-m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185" y="2286000"/>
            <a:ext cx="388756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2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1689 – English Bill of Rights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Parliament was finally in charge and to make sure that the monarch in England never tried to over power them again, they had </a:t>
            </a:r>
            <a:r>
              <a:rPr lang="en-US" u="sng" dirty="0" smtClean="0"/>
              <a:t>William and Mary sign the English Bill of Rights</a:t>
            </a:r>
          </a:p>
          <a:p>
            <a:r>
              <a:rPr lang="en-US" dirty="0" smtClean="0"/>
              <a:t>Power was transferred to Parliament and English will from here on remain a </a:t>
            </a:r>
            <a:r>
              <a:rPr lang="en-US" u="sng" dirty="0" smtClean="0"/>
              <a:t>Constitutional Monarchy. </a:t>
            </a:r>
            <a:endParaRPr lang="en-US" u="sng" dirty="0"/>
          </a:p>
        </p:txBody>
      </p:sp>
      <p:pic>
        <p:nvPicPr>
          <p:cNvPr id="3074" name="Picture 2" descr="http://s3.thingpic.com/images/n6/BQv4hmPXBvp88fxG1ZVkL5T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95800"/>
            <a:ext cx="4267200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First we need to review the principles of government that came from the enlightenment…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Government Principles Review </a:t>
            </a:r>
            <a:r>
              <a:rPr lang="en-US" dirty="0" smtClean="0"/>
              <a:t>pg. </a:t>
            </a:r>
            <a:r>
              <a:rPr lang="en-US" dirty="0" smtClean="0"/>
              <a:t>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1625600"/>
            <a:ext cx="4668837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Separation of Powers</a:t>
            </a:r>
            <a:endParaRPr lang="en-US" dirty="0"/>
          </a:p>
        </p:txBody>
      </p:sp>
      <p:sp>
        <p:nvSpPr>
          <p:cNvPr id="717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800"/>
          </a:xfrm>
        </p:spPr>
        <p:txBody>
          <a:bodyPr/>
          <a:lstStyle/>
          <a:p>
            <a:r>
              <a:rPr lang="en-US" altLang="en-US" dirty="0" smtClean="0"/>
              <a:t>Idea came from: French philosopher, Baron de Montesquieu presented in The Spirit of Laws </a:t>
            </a:r>
          </a:p>
          <a:p>
            <a:r>
              <a:rPr lang="en-US" altLang="en-US" u="sng" dirty="0" smtClean="0"/>
              <a:t>3 independent and equal branches of government </a:t>
            </a:r>
            <a:r>
              <a:rPr lang="en-US" altLang="en-US" dirty="0" smtClean="0"/>
              <a:t>with a system of checks and balances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09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Checks and Balances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cs typeface="Arial" charset="0"/>
              </a:rPr>
              <a:t>System designed to </a:t>
            </a:r>
            <a:r>
              <a:rPr lang="en-US" altLang="en-US" sz="2800" u="sng" dirty="0" smtClean="0">
                <a:cs typeface="Arial" charset="0"/>
              </a:rPr>
              <a:t>prevent any one branch of government from dominating the others</a:t>
            </a:r>
            <a:r>
              <a:rPr lang="en-US" altLang="en-US" sz="2800" dirty="0" smtClean="0">
                <a:cs typeface="Arial" charset="0"/>
              </a:rPr>
              <a:t>. </a:t>
            </a:r>
          </a:p>
        </p:txBody>
      </p:sp>
      <p:pic>
        <p:nvPicPr>
          <p:cNvPr id="8196" name="Picture 5" descr="http://www.clipartbest.com/cliparts/eTM/kxr/eTMkxrox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640080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3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Liberty </a:t>
            </a:r>
            <a:endParaRPr lang="en-US" dirty="0"/>
          </a:p>
        </p:txBody>
      </p:sp>
      <p:sp>
        <p:nvSpPr>
          <p:cNvPr id="92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political philosophy proposing the idea that  an </a:t>
            </a:r>
            <a:r>
              <a:rPr lang="en-US" altLang="en-US" u="sng" dirty="0" smtClean="0"/>
              <a:t>individual has the right to act according to his or her own individual liberty </a:t>
            </a:r>
          </a:p>
          <a:p>
            <a:endParaRPr lang="en-US" altLang="en-US" dirty="0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24130"/>
            <a:ext cx="6629400" cy="383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3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464737"/>
              </p:ext>
            </p:extLst>
          </p:nvPr>
        </p:nvGraphicFramePr>
        <p:xfrm>
          <a:off x="381000" y="533400"/>
          <a:ext cx="8458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09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Religious and territorial </a:t>
            </a:r>
            <a:r>
              <a:rPr lang="en-US" sz="2400" u="sng" dirty="0" smtClean="0">
                <a:solidFill>
                  <a:schemeClr val="bg1"/>
                </a:solidFill>
              </a:rPr>
              <a:t>conflicts created fear and uncertainty</a:t>
            </a:r>
          </a:p>
          <a:p>
            <a:pPr marL="514350" indent="-514350">
              <a:buAutoNum type="arabicPeriod"/>
            </a:pPr>
            <a:r>
              <a:rPr lang="en-US" sz="2400" u="sng" dirty="0" smtClean="0">
                <a:solidFill>
                  <a:schemeClr val="bg1"/>
                </a:solidFill>
              </a:rPr>
              <a:t>Growth of armies </a:t>
            </a:r>
            <a:r>
              <a:rPr lang="en-US" sz="2400" dirty="0" smtClean="0">
                <a:solidFill>
                  <a:schemeClr val="bg1"/>
                </a:solidFill>
              </a:rPr>
              <a:t>to deal with conflicts caused rulers to </a:t>
            </a:r>
            <a:r>
              <a:rPr lang="en-US" sz="2400" u="sng" dirty="0" smtClean="0">
                <a:solidFill>
                  <a:schemeClr val="bg1"/>
                </a:solidFill>
              </a:rPr>
              <a:t>raise taxes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Heavy taxes </a:t>
            </a:r>
            <a:r>
              <a:rPr lang="en-US" sz="2400" u="sng" dirty="0" smtClean="0">
                <a:solidFill>
                  <a:schemeClr val="bg1"/>
                </a:solidFill>
              </a:rPr>
              <a:t>led to more unrest 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953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R</a:t>
            </a:r>
            <a:r>
              <a:rPr lang="en-US" sz="2400" dirty="0" smtClean="0">
                <a:solidFill>
                  <a:schemeClr val="bg1"/>
                </a:solidFill>
              </a:rPr>
              <a:t>egulate religious worship and gatherings to </a:t>
            </a:r>
            <a:r>
              <a:rPr lang="en-US" sz="2400" u="sng" dirty="0" smtClean="0">
                <a:solidFill>
                  <a:schemeClr val="bg1"/>
                </a:solidFill>
              </a:rPr>
              <a:t>control spread of ideas</a:t>
            </a:r>
          </a:p>
          <a:p>
            <a:pPr marL="514350" indent="-514350">
              <a:buAutoNum type="arabicPeriod"/>
            </a:pPr>
            <a:r>
              <a:rPr lang="en-US" sz="2400" u="sng" dirty="0" smtClean="0">
                <a:solidFill>
                  <a:schemeClr val="bg1"/>
                </a:solidFill>
              </a:rPr>
              <a:t>Increased size of courts </a:t>
            </a:r>
            <a:r>
              <a:rPr lang="en-US" sz="2400" dirty="0" smtClean="0">
                <a:solidFill>
                  <a:schemeClr val="bg1"/>
                </a:solidFill>
              </a:rPr>
              <a:t>to appear more powerful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Created bureaucracies to </a:t>
            </a:r>
            <a:r>
              <a:rPr lang="en-US" sz="2400" u="sng" dirty="0" smtClean="0">
                <a:solidFill>
                  <a:schemeClr val="bg1"/>
                </a:solidFill>
              </a:rPr>
              <a:t>control economies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6019800" y="2286000"/>
            <a:ext cx="2514600" cy="1905000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Check your answers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623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Equality</a:t>
            </a:r>
            <a:endParaRPr lang="en-US" dirty="0"/>
          </a:p>
        </p:txBody>
      </p:sp>
      <p:sp>
        <p:nvSpPr>
          <p:cNvPr id="1024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idea that each </a:t>
            </a:r>
            <a:r>
              <a:rPr lang="en-US" altLang="en-US" u="sng" dirty="0" smtClean="0"/>
              <a:t>individual is subject to the same laws</a:t>
            </a:r>
            <a:r>
              <a:rPr lang="en-US" altLang="en-US" dirty="0" smtClean="0"/>
              <a:t>, with no individual or group having special legal privileges</a:t>
            </a:r>
          </a:p>
        </p:txBody>
      </p:sp>
      <p:sp>
        <p:nvSpPr>
          <p:cNvPr id="4" name="Equal 3"/>
          <p:cNvSpPr/>
          <p:nvPr/>
        </p:nvSpPr>
        <p:spPr>
          <a:xfrm>
            <a:off x="2590800" y="2895600"/>
            <a:ext cx="3733800" cy="2971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Democracy </a:t>
            </a:r>
            <a:endParaRPr lang="en-US" dirty="0"/>
          </a:p>
        </p:txBody>
      </p:sp>
      <p:sp>
        <p:nvSpPr>
          <p:cNvPr id="1126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political form of government characterized by  either </a:t>
            </a:r>
            <a:r>
              <a:rPr lang="en-US" altLang="en-US" u="sng" dirty="0" smtClean="0"/>
              <a:t>direct rule by the people </a:t>
            </a:r>
            <a:r>
              <a:rPr lang="en-US" altLang="en-US" dirty="0" smtClean="0"/>
              <a:t>(direct democracy) or by </a:t>
            </a:r>
            <a:r>
              <a:rPr lang="en-US" altLang="en-US" u="sng" dirty="0" smtClean="0"/>
              <a:t>elected representatives of the people </a:t>
            </a:r>
            <a:r>
              <a:rPr lang="en-US" altLang="en-US" dirty="0" smtClean="0"/>
              <a:t>(representative democracy).</a:t>
            </a:r>
          </a:p>
          <a:p>
            <a:endParaRPr lang="en-US" altLang="en-US" dirty="0" smtClean="0"/>
          </a:p>
        </p:txBody>
      </p:sp>
      <p:pic>
        <p:nvPicPr>
          <p:cNvPr id="11268" name="Picture 4" descr="https://secularpolicyinstitute.net/wp-content/uploads/2015/07/vote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3581400"/>
            <a:ext cx="4583661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8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Popular Sovereignty</a:t>
            </a:r>
            <a:endParaRPr lang="en-US" dirty="0"/>
          </a:p>
        </p:txBody>
      </p:sp>
      <p:sp>
        <p:nvSpPr>
          <p:cNvPr id="1229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concept that </a:t>
            </a:r>
            <a:r>
              <a:rPr lang="en-US" altLang="en-US" u="sng" dirty="0" smtClean="0"/>
              <a:t>political power rests with the people who create and can change and end government. </a:t>
            </a:r>
          </a:p>
          <a:p>
            <a:r>
              <a:rPr lang="en-US" altLang="en-US" dirty="0" smtClean="0"/>
              <a:t>The voice of the people is heard through voting and free participation in government. </a:t>
            </a:r>
          </a:p>
          <a:p>
            <a:endParaRPr lang="en-US" altLang="en-US" dirty="0" smtClean="0"/>
          </a:p>
        </p:txBody>
      </p:sp>
      <p:pic>
        <p:nvPicPr>
          <p:cNvPr id="12292" name="Picture 2" descr="http://freedomoutpost.com/wp-content/uploads/2015/05/we-the-people-graphic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0210"/>
            <a:ext cx="6330116" cy="351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9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1.tribune.com.pk/wp-content/uploads/2015/04/875453-Humanrights-1429915567-248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24084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Human Rights</a:t>
            </a:r>
            <a:endParaRPr lang="en-US" dirty="0"/>
          </a:p>
        </p:txBody>
      </p:sp>
      <p:sp>
        <p:nvSpPr>
          <p:cNvPr id="1331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u="sng" dirty="0" smtClean="0"/>
              <a:t>inalienable rights </a:t>
            </a:r>
            <a:r>
              <a:rPr lang="en-US" altLang="en-US" dirty="0" smtClean="0"/>
              <a:t>of life, liberty, and the pursuit of happiness, as well as </a:t>
            </a:r>
            <a:r>
              <a:rPr lang="en-US" altLang="en-US" u="sng" dirty="0" smtClean="0"/>
              <a:t>freedom of speech, religion, and the press. </a:t>
            </a:r>
          </a:p>
        </p:txBody>
      </p:sp>
    </p:spTree>
    <p:extLst>
      <p:ext uri="{BB962C8B-B14F-4D97-AF65-F5344CB8AC3E}">
        <p14:creationId xmlns:p14="http://schemas.microsoft.com/office/powerpoint/2010/main" val="1528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Constitutionalism </a:t>
            </a:r>
            <a:endParaRPr lang="en-US" dirty="0"/>
          </a:p>
        </p:txBody>
      </p:sp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800"/>
          </a:xfrm>
        </p:spPr>
        <p:txBody>
          <a:bodyPr/>
          <a:lstStyle/>
          <a:p>
            <a:r>
              <a:rPr lang="en-US" altLang="en-US" dirty="0" smtClean="0"/>
              <a:t>An idea that the </a:t>
            </a:r>
            <a:r>
              <a:rPr lang="en-US" altLang="en-US" u="sng" dirty="0" smtClean="0"/>
              <a:t>basic principles and laws of a government</a:t>
            </a:r>
            <a:r>
              <a:rPr lang="en-US" altLang="en-US" dirty="0" smtClean="0"/>
              <a:t> should be organized and administered through compliance with a </a:t>
            </a:r>
            <a:r>
              <a:rPr lang="en-US" altLang="en-US" u="sng" dirty="0" smtClean="0"/>
              <a:t>written or unwritten constitution.</a:t>
            </a:r>
          </a:p>
          <a:p>
            <a:endParaRPr lang="en-US" altLang="en-US" dirty="0" smtClean="0"/>
          </a:p>
        </p:txBody>
      </p:sp>
      <p:pic>
        <p:nvPicPr>
          <p:cNvPr id="14340" name="Picture 2" descr="http://www.archives.gov/education/lessons/constitution-day/images/constitution-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267200" cy="522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4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Nationalism </a:t>
            </a:r>
            <a:endParaRPr lang="en-US" dirty="0"/>
          </a:p>
        </p:txBody>
      </p:sp>
      <p:sp>
        <p:nvSpPr>
          <p:cNvPr id="1536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belief that each </a:t>
            </a:r>
            <a:r>
              <a:rPr lang="en-US" altLang="en-US" u="sng" dirty="0" smtClean="0"/>
              <a:t>nationality (ethnic group) </a:t>
            </a:r>
            <a:r>
              <a:rPr lang="en-US" altLang="en-US" dirty="0" smtClean="0"/>
              <a:t>is </a:t>
            </a:r>
            <a:r>
              <a:rPr lang="en-US" altLang="en-US" u="sng" dirty="0" smtClean="0"/>
              <a:t>entitled to its own government </a:t>
            </a:r>
            <a:r>
              <a:rPr lang="en-US" altLang="en-US" dirty="0" smtClean="0"/>
              <a:t>and national homeland and </a:t>
            </a:r>
            <a:r>
              <a:rPr lang="en-US" altLang="en-US" u="sng" dirty="0" smtClean="0"/>
              <a:t>is superior to others</a:t>
            </a:r>
          </a:p>
          <a:p>
            <a:r>
              <a:rPr lang="en-US" altLang="en-US" dirty="0" smtClean="0"/>
              <a:t>Shown through </a:t>
            </a:r>
          </a:p>
          <a:p>
            <a:pPr lvl="1"/>
            <a:r>
              <a:rPr lang="en-US" altLang="en-US" dirty="0" smtClean="0"/>
              <a:t>national culture with a common language, religion, and history</a:t>
            </a:r>
          </a:p>
          <a:p>
            <a:pPr lvl="1"/>
            <a:r>
              <a:rPr lang="en-US" altLang="en-US" dirty="0" smtClean="0"/>
              <a:t>symbols of nations </a:t>
            </a:r>
          </a:p>
          <a:p>
            <a:pPr lvl="2"/>
            <a:r>
              <a:rPr lang="en-US" altLang="en-US" dirty="0" smtClean="0"/>
              <a:t>(flags &amp; anthems)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5364" name="Picture 2" descr="http://ww1.hdnux.com/photos/11/16/46/2419076/15/920x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4495800" cy="303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7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447800"/>
            <a:ext cx="7651454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i="1" dirty="0"/>
              <a:t>How did the following ideas</a:t>
            </a:r>
          </a:p>
          <a:p>
            <a:pPr algn="ctr">
              <a:defRPr/>
            </a:pPr>
            <a:r>
              <a:rPr lang="en-US" sz="4800" i="1" dirty="0"/>
              <a:t> influence</a:t>
            </a:r>
          </a:p>
          <a:p>
            <a:pPr algn="ctr">
              <a:defRPr/>
            </a:pPr>
            <a:r>
              <a:rPr lang="en-US" sz="4800" i="1" dirty="0"/>
              <a:t> the political revolutions </a:t>
            </a:r>
          </a:p>
          <a:p>
            <a:pPr algn="ctr">
              <a:defRPr/>
            </a:pPr>
            <a:r>
              <a:rPr lang="en-US" sz="4800" i="1" dirty="0"/>
              <a:t>of this era?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42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English Civil War and Glorious Revolution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First we will read the beginning together and answer #1. </a:t>
            </a:r>
          </a:p>
          <a:p>
            <a:r>
              <a:rPr lang="en-US" dirty="0" smtClean="0"/>
              <a:t>Then you will be assigned a paragraph in your “group” and you will read that paragraph and answer the corresponding answers </a:t>
            </a:r>
          </a:p>
          <a:p>
            <a:r>
              <a:rPr lang="en-US" dirty="0" smtClean="0"/>
              <a:t>Group 1 reads “King James”</a:t>
            </a:r>
          </a:p>
          <a:p>
            <a:pPr lvl="1"/>
            <a:r>
              <a:rPr lang="en-US" dirty="0" smtClean="0"/>
              <a:t>Questions 2&amp;3</a:t>
            </a:r>
          </a:p>
          <a:p>
            <a:r>
              <a:rPr lang="en-US" dirty="0" smtClean="0"/>
              <a:t>Group 2 reads “Charles in Charge”</a:t>
            </a:r>
          </a:p>
          <a:p>
            <a:pPr lvl="1"/>
            <a:r>
              <a:rPr lang="en-US" dirty="0" smtClean="0"/>
              <a:t>Questions 4&amp;5</a:t>
            </a:r>
          </a:p>
          <a:p>
            <a:r>
              <a:rPr lang="en-US" dirty="0" smtClean="0"/>
              <a:t>Group 3 reads “The English Civil War”</a:t>
            </a:r>
          </a:p>
          <a:p>
            <a:pPr lvl="1"/>
            <a:r>
              <a:rPr lang="en-US" dirty="0" smtClean="0"/>
              <a:t>Question 6</a:t>
            </a:r>
          </a:p>
          <a:p>
            <a:r>
              <a:rPr lang="en-US" dirty="0" smtClean="0"/>
              <a:t>Group 4 reads “Glorious Revolution”</a:t>
            </a:r>
          </a:p>
          <a:p>
            <a:pPr lvl="1"/>
            <a:r>
              <a:rPr lang="en-US" dirty="0" smtClean="0"/>
              <a:t>Questions 7&amp;8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The English Civil War and the Glorious Revolution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276600"/>
            <a:ext cx="4419600" cy="68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Draw a timeline down the middle of page in your notebook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30480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Draw a timeline in your notes on </a:t>
            </a:r>
            <a:r>
              <a:rPr lang="en-US" dirty="0" err="1" smtClean="0"/>
              <a:t>Pg</a:t>
            </a:r>
            <a:r>
              <a:rPr lang="en-US" dirty="0" smtClean="0"/>
              <a:t> </a:t>
            </a:r>
            <a:r>
              <a:rPr lang="en-US" dirty="0" smtClean="0"/>
              <a:t>13.</a:t>
            </a:r>
            <a:endParaRPr lang="en-US" dirty="0" smtClean="0"/>
          </a:p>
          <a:p>
            <a:r>
              <a:rPr lang="en-US" dirty="0" smtClean="0"/>
              <a:t>Recommendation</a:t>
            </a:r>
          </a:p>
          <a:p>
            <a:pPr lvl="1"/>
            <a:r>
              <a:rPr lang="en-US" dirty="0" smtClean="0"/>
              <a:t>wait until after you write the information to draw the boxes. 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102492" y="-304800"/>
            <a:ext cx="6117708" cy="7307263"/>
            <a:chOff x="1676400" y="-304800"/>
            <a:chExt cx="6117708" cy="7307263"/>
          </a:xfrm>
        </p:grpSpPr>
        <p:pic>
          <p:nvPicPr>
            <p:cNvPr id="1026" name="Picture 2" descr="http://ecx.images-amazon.com/images/I/81z5yy33f0L.jpg?ref_=sp_dp_imgz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-304800"/>
              <a:ext cx="6117708" cy="7307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5029200" y="1066800"/>
              <a:ext cx="0" cy="5562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3352800" y="1219200"/>
              <a:ext cx="15240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52800" y="2239370"/>
              <a:ext cx="15240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52800" y="3348831"/>
              <a:ext cx="15240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52800" y="4381500"/>
              <a:ext cx="15240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52800" y="5486400"/>
              <a:ext cx="15240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10200" y="1553570"/>
              <a:ext cx="15240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10200" y="2663031"/>
              <a:ext cx="15240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10200" y="3695700"/>
              <a:ext cx="15240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10200" y="4800600"/>
              <a:ext cx="15240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876800" y="155357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77937" y="2676679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892722" y="36957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879074" y="4800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876800" y="57150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12" idx="1"/>
            </p:cNvCxnSpPr>
            <p:nvPr/>
          </p:nvCxnSpPr>
          <p:spPr>
            <a:xfrm flipV="1">
              <a:off x="5029200" y="1896470"/>
              <a:ext cx="381000" cy="8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67300" y="3033226"/>
              <a:ext cx="342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45122" y="4038600"/>
              <a:ext cx="3650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06537" y="5157148"/>
              <a:ext cx="303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01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1603 – King James I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After Queen Elizabeth’s death, her cousin the King of Scotland, becomes the King of England</a:t>
            </a:r>
          </a:p>
          <a:p>
            <a:r>
              <a:rPr lang="en-US" dirty="0" smtClean="0"/>
              <a:t>Enter King James I</a:t>
            </a:r>
          </a:p>
          <a:p>
            <a:r>
              <a:rPr lang="en-US" u="sng" dirty="0" smtClean="0"/>
              <a:t>King James Raises taxes and this </a:t>
            </a:r>
            <a:r>
              <a:rPr lang="en-US" u="sng" dirty="0" smtClean="0"/>
              <a:t>made </a:t>
            </a:r>
            <a:r>
              <a:rPr lang="en-US" u="sng" dirty="0" smtClean="0"/>
              <a:t>Parliament very angry</a:t>
            </a:r>
            <a:r>
              <a:rPr lang="en-US" dirty="0" smtClean="0"/>
              <a:t>…</a:t>
            </a:r>
          </a:p>
        </p:txBody>
      </p:sp>
      <p:pic>
        <p:nvPicPr>
          <p:cNvPr id="1026" name="Picture 2" descr="https://upload.wikimedia.org/wikipedia/commons/b/b0/King_James_I_of_England_and_VI_of_Scotland_by_John_De_Critz_the_El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11" y="-3412"/>
            <a:ext cx="215217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web-cdn.magnoliasoft.net/bridgeman/supersize/bal1619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22" y="2743200"/>
            <a:ext cx="422030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7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1625 – King Charles I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81400" y="1600200"/>
            <a:ext cx="5105400" cy="4525963"/>
          </a:xfrm>
        </p:spPr>
        <p:txBody>
          <a:bodyPr/>
          <a:lstStyle/>
          <a:p>
            <a:r>
              <a:rPr lang="en-US" dirty="0" smtClean="0"/>
              <a:t>When James dies, his son Charles I became king.</a:t>
            </a:r>
          </a:p>
          <a:p>
            <a:r>
              <a:rPr lang="en-US" u="sng" dirty="0" smtClean="0"/>
              <a:t>Charles dissolves (breaks up) Parliament</a:t>
            </a:r>
            <a:r>
              <a:rPr lang="en-US" dirty="0" smtClean="0"/>
              <a:t> but later has to call them back because he needs money. </a:t>
            </a:r>
          </a:p>
        </p:txBody>
      </p:sp>
      <p:sp>
        <p:nvSpPr>
          <p:cNvPr id="4" name="AutoShape 6" descr="Image result for Charles I eng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Charles I engl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Charles I engla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1600200"/>
            <a:ext cx="357051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4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Basically at this point, Parliament has had it with the King of England.</a:t>
            </a:r>
            <a:endParaRPr lang="en-US" dirty="0"/>
          </a:p>
        </p:txBody>
      </p:sp>
      <p:pic>
        <p:nvPicPr>
          <p:cNvPr id="3074" name="Picture 2" descr="http://www.historyfiles.co.uk/images/Britain/Modern/London_Parliament01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6096000" cy="44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6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1642 – Civil War Begins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They give the King one last chance!</a:t>
            </a:r>
          </a:p>
          <a:p>
            <a:r>
              <a:rPr lang="en-US" dirty="0" smtClean="0"/>
              <a:t>Parliament agrees to help Charles if they can control the army.</a:t>
            </a:r>
          </a:p>
          <a:p>
            <a:r>
              <a:rPr lang="en-US" u="sng" dirty="0" smtClean="0"/>
              <a:t>Charles </a:t>
            </a:r>
            <a:r>
              <a:rPr lang="en-US" dirty="0" smtClean="0"/>
              <a:t>doesn't agree and instead </a:t>
            </a:r>
            <a:r>
              <a:rPr lang="en-US" u="sng" dirty="0" smtClean="0"/>
              <a:t>decides to invade Parliament.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FF0000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279</TotalTime>
  <Words>937</Words>
  <Application>Microsoft Office PowerPoint</Application>
  <PresentationFormat>On-screen Show (4:3)</PresentationFormat>
  <Paragraphs>98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PowerPoint Presentation</vt:lpstr>
      <vt:lpstr>PowerPoint Presentation</vt:lpstr>
      <vt:lpstr>English Civil War and Glorious Revolution Reading</vt:lpstr>
      <vt:lpstr>The English Civil War and the Glorious Revolution</vt:lpstr>
      <vt:lpstr>PowerPoint Presentation</vt:lpstr>
      <vt:lpstr>1603 – King James I</vt:lpstr>
      <vt:lpstr>1625 – King Charles I</vt:lpstr>
      <vt:lpstr>Quick recap</vt:lpstr>
      <vt:lpstr>1642 – Civil War Begins </vt:lpstr>
      <vt:lpstr>1646 – Abolish Monarchy </vt:lpstr>
      <vt:lpstr>1653 – Lord Protector</vt:lpstr>
      <vt:lpstr>1660 - Restoration</vt:lpstr>
      <vt:lpstr>1685 – James II King</vt:lpstr>
      <vt:lpstr>1688 - Glorious Revolution </vt:lpstr>
      <vt:lpstr>1689 – English Bill of Rights</vt:lpstr>
      <vt:lpstr>Government Principles Review pg. 15 </vt:lpstr>
      <vt:lpstr>Separation of Powers</vt:lpstr>
      <vt:lpstr>Checks and Balances</vt:lpstr>
      <vt:lpstr>Liberty </vt:lpstr>
      <vt:lpstr>Equality</vt:lpstr>
      <vt:lpstr>Democracy </vt:lpstr>
      <vt:lpstr>Popular Sovereignty</vt:lpstr>
      <vt:lpstr>Human Rights</vt:lpstr>
      <vt:lpstr>Constitutionalism </vt:lpstr>
      <vt:lpstr>Nationalism </vt:lpstr>
      <vt:lpstr>PowerPoint Presentation</vt:lpstr>
    </vt:vector>
  </TitlesOfParts>
  <Company>Round Rock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English Civil War and the Glorious Revolution</dc:title>
  <dc:creator>e129306</dc:creator>
  <cp:lastModifiedBy>e136126</cp:lastModifiedBy>
  <cp:revision>17</cp:revision>
  <dcterms:created xsi:type="dcterms:W3CDTF">2016-01-19T22:37:02Z</dcterms:created>
  <dcterms:modified xsi:type="dcterms:W3CDTF">2016-01-28T17:56:29Z</dcterms:modified>
</cp:coreProperties>
</file>