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8" r:id="rId3"/>
    <p:sldId id="257" r:id="rId4"/>
    <p:sldId id="281" r:id="rId5"/>
    <p:sldId id="258" r:id="rId6"/>
    <p:sldId id="274" r:id="rId7"/>
    <p:sldId id="259" r:id="rId8"/>
    <p:sldId id="291" r:id="rId9"/>
    <p:sldId id="260" r:id="rId10"/>
    <p:sldId id="282" r:id="rId11"/>
    <p:sldId id="261" r:id="rId12"/>
    <p:sldId id="284" r:id="rId13"/>
    <p:sldId id="262" r:id="rId14"/>
    <p:sldId id="285" r:id="rId15"/>
    <p:sldId id="263" r:id="rId16"/>
    <p:sldId id="286" r:id="rId17"/>
    <p:sldId id="264" r:id="rId18"/>
    <p:sldId id="287" r:id="rId19"/>
    <p:sldId id="265" r:id="rId20"/>
    <p:sldId id="288" r:id="rId21"/>
    <p:sldId id="266" r:id="rId22"/>
    <p:sldId id="289" r:id="rId23"/>
    <p:sldId id="267" r:id="rId24"/>
    <p:sldId id="290" r:id="rId2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70" d="100"/>
          <a:sy n="70" d="100"/>
        </p:scale>
        <p:origin x="-1386" y="-72"/>
      </p:cViewPr>
      <p:guideLst>
        <p:guide orient="horz" pos="2160"/>
        <p:guide pos="2880"/>
      </p:guideLst>
    </p:cSldViewPr>
  </p:slideViewPr>
  <p:notesTextViewPr>
    <p:cViewPr>
      <p:scale>
        <a:sx n="1" d="1"/>
        <a:sy n="1" d="1"/>
      </p:scale>
      <p:origin x="0" y="0"/>
    </p:cViewPr>
  </p:notesTextViewPr>
  <p:sorterViewPr>
    <p:cViewPr>
      <p:scale>
        <a:sx n="100" d="100"/>
        <a:sy n="100" d="100"/>
      </p:scale>
      <p:origin x="0" y="2502"/>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57F5A9B-738F-40AF-9B95-77809408FDD2}"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149140191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F5A9B-738F-40AF-9B95-77809408FDD2}"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164275751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F5A9B-738F-40AF-9B95-77809408FDD2}"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33527656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57F5A9B-738F-40AF-9B95-77809408FDD2}"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16755211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57F5A9B-738F-40AF-9B95-77809408FDD2}" type="datetimeFigureOut">
              <a:rPr lang="en-US" smtClean="0"/>
              <a:t>12/18/2015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2767795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57F5A9B-738F-40AF-9B95-77809408FDD2}"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171019805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57F5A9B-738F-40AF-9B95-77809408FDD2}" type="datetimeFigureOut">
              <a:rPr lang="en-US" smtClean="0"/>
              <a:t>12/18/2015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34084255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57F5A9B-738F-40AF-9B95-77809408FDD2}" type="datetimeFigureOut">
              <a:rPr lang="en-US" smtClean="0"/>
              <a:t>12/18/2015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32676665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57F5A9B-738F-40AF-9B95-77809408FDD2}" type="datetimeFigureOut">
              <a:rPr lang="en-US" smtClean="0"/>
              <a:t>12/18/2015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36572972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F5A9B-738F-40AF-9B95-77809408FDD2}"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37188324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57F5A9B-738F-40AF-9B95-77809408FDD2}" type="datetimeFigureOut">
              <a:rPr lang="en-US" smtClean="0"/>
              <a:t>12/18/2015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6D6E507-4AFA-4B2F-8297-F36A15AF9297}" type="slidenum">
              <a:rPr lang="en-US" smtClean="0"/>
              <a:t>‹#›</a:t>
            </a:fld>
            <a:endParaRPr lang="en-US"/>
          </a:p>
        </p:txBody>
      </p:sp>
    </p:spTree>
    <p:extLst>
      <p:ext uri="{BB962C8B-B14F-4D97-AF65-F5344CB8AC3E}">
        <p14:creationId xmlns:p14="http://schemas.microsoft.com/office/powerpoint/2010/main" val="383995351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57F5A9B-738F-40AF-9B95-77809408FDD2}" type="datetimeFigureOut">
              <a:rPr lang="en-US" smtClean="0"/>
              <a:t>12/18/2015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6D6E507-4AFA-4B2F-8297-F36A15AF9297}" type="slidenum">
              <a:rPr lang="en-US" smtClean="0"/>
              <a:t>‹#›</a:t>
            </a:fld>
            <a:endParaRPr lang="en-US"/>
          </a:p>
        </p:txBody>
      </p:sp>
    </p:spTree>
    <p:extLst>
      <p:ext uri="{BB962C8B-B14F-4D97-AF65-F5344CB8AC3E}">
        <p14:creationId xmlns:p14="http://schemas.microsoft.com/office/powerpoint/2010/main" val="330318450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1026" name="Picture 2" descr="https://upload.wikimedia.org/wikipedia/commons/4/4b/%C3%9Altima_Cena_-_Da_Vinci_5.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81000" y="228600"/>
            <a:ext cx="9920016" cy="53941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0805539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Ceiling of the Sistine Chapel</a:t>
            </a:r>
            <a:endParaRPr lang="en-US" dirty="0"/>
          </a:p>
        </p:txBody>
      </p:sp>
      <p:sp>
        <p:nvSpPr>
          <p:cNvPr id="3" name="Content Placeholder 2"/>
          <p:cNvSpPr>
            <a:spLocks noGrp="1"/>
          </p:cNvSpPr>
          <p:nvPr>
            <p:ph idx="1"/>
          </p:nvPr>
        </p:nvSpPr>
        <p:spPr/>
        <p:txBody>
          <a:bodyPr/>
          <a:lstStyle/>
          <a:p>
            <a:pPr marL="0" indent="0">
              <a:buNone/>
            </a:pPr>
            <a:r>
              <a:rPr lang="en-US" dirty="0" smtClean="0"/>
              <a:t>Artist: Michelangelo </a:t>
            </a:r>
          </a:p>
          <a:p>
            <a:pPr marL="0" indent="0">
              <a:buNone/>
            </a:pPr>
            <a:r>
              <a:rPr lang="en-US" dirty="0" smtClean="0"/>
              <a:t>Type: </a:t>
            </a:r>
          </a:p>
          <a:p>
            <a:pPr marL="0" indent="0">
              <a:buNone/>
            </a:pPr>
            <a:r>
              <a:rPr lang="en-US" dirty="0" smtClean="0"/>
              <a:t>Created</a:t>
            </a:r>
            <a:r>
              <a:rPr lang="en-US" smtClean="0"/>
              <a:t>: </a:t>
            </a:r>
            <a:r>
              <a:rPr lang="en-US"/>
              <a:t>1508 and 1512</a:t>
            </a:r>
            <a:endParaRPr lang="en-US" dirty="0" smtClean="0"/>
          </a:p>
          <a:p>
            <a:pPr marL="0" indent="0">
              <a:buNone/>
            </a:pPr>
            <a:r>
              <a:rPr lang="en-US" dirty="0" smtClean="0"/>
              <a:t>Subject</a:t>
            </a:r>
            <a:r>
              <a:rPr lang="en-US" dirty="0"/>
              <a:t>:</a:t>
            </a:r>
          </a:p>
          <a:p>
            <a:pPr marL="0" indent="0">
              <a:buNone/>
            </a:pPr>
            <a:endParaRPr lang="en-US" dirty="0"/>
          </a:p>
        </p:txBody>
      </p:sp>
    </p:spTree>
    <p:extLst>
      <p:ext uri="{BB962C8B-B14F-4D97-AF65-F5344CB8AC3E}">
        <p14:creationId xmlns:p14="http://schemas.microsoft.com/office/powerpoint/2010/main" val="410589113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6146" name="Picture 2" descr="https://personalinterpretations.files.wordpress.com/2014/09/jan-van-eyck-chancellor-roli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612717"/>
            <a:ext cx="7315201" cy="782240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300040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Madonna Of Chancellor </a:t>
            </a:r>
            <a:r>
              <a:rPr lang="en-US" dirty="0" err="1" smtClean="0"/>
              <a:t>Rolin</a:t>
            </a:r>
            <a:endParaRPr lang="en-US" dirty="0"/>
          </a:p>
        </p:txBody>
      </p:sp>
      <p:sp>
        <p:nvSpPr>
          <p:cNvPr id="3" name="Content Placeholder 2"/>
          <p:cNvSpPr>
            <a:spLocks noGrp="1"/>
          </p:cNvSpPr>
          <p:nvPr>
            <p:ph idx="1"/>
          </p:nvPr>
        </p:nvSpPr>
        <p:spPr/>
        <p:txBody>
          <a:bodyPr/>
          <a:lstStyle/>
          <a:p>
            <a:pPr marL="0" indent="0">
              <a:buNone/>
            </a:pPr>
            <a:r>
              <a:rPr lang="en-US" dirty="0" smtClean="0"/>
              <a:t>Artist</a:t>
            </a:r>
            <a:r>
              <a:rPr lang="en-US" dirty="0"/>
              <a:t>: Jan van </a:t>
            </a:r>
            <a:r>
              <a:rPr lang="en-US" dirty="0" smtClean="0"/>
              <a:t>Eyck</a:t>
            </a:r>
          </a:p>
          <a:p>
            <a:pPr marL="0" indent="0">
              <a:buNone/>
            </a:pPr>
            <a:r>
              <a:rPr lang="en-US" dirty="0" smtClean="0"/>
              <a:t>Type: Oil Painting</a:t>
            </a:r>
          </a:p>
          <a:p>
            <a:pPr marL="0" indent="0">
              <a:buNone/>
            </a:pPr>
            <a:r>
              <a:rPr lang="en-US" dirty="0" smtClean="0"/>
              <a:t>Created: ca </a:t>
            </a:r>
            <a:r>
              <a:rPr lang="en-US" dirty="0"/>
              <a:t>1435 </a:t>
            </a:r>
            <a:endParaRPr lang="en-US" dirty="0" smtClean="0"/>
          </a:p>
          <a:p>
            <a:pPr marL="0" indent="0">
              <a:buNone/>
            </a:pPr>
            <a:r>
              <a:rPr lang="en-US" dirty="0" smtClean="0"/>
              <a:t>Subject</a:t>
            </a:r>
            <a:r>
              <a:rPr lang="en-US" dirty="0"/>
              <a:t>: The scene depicts the Virgin crowned by a hovering Angel while she presents the Infant Jesus to </a:t>
            </a:r>
            <a:r>
              <a:rPr lang="en-US" dirty="0" err="1"/>
              <a:t>Rolin</a:t>
            </a:r>
            <a:r>
              <a:rPr lang="en-US" dirty="0"/>
              <a:t>.</a:t>
            </a:r>
          </a:p>
          <a:p>
            <a:pPr marL="0" indent="0">
              <a:buNone/>
            </a:pPr>
            <a:endParaRPr lang="en-US" dirty="0"/>
          </a:p>
        </p:txBody>
      </p:sp>
    </p:spTree>
    <p:extLst>
      <p:ext uri="{BB962C8B-B14F-4D97-AF65-F5344CB8AC3E}">
        <p14:creationId xmlns:p14="http://schemas.microsoft.com/office/powerpoint/2010/main" val="410589113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2" name="Picture 4" descr="https://upload.wikimedia.org/wikipedia/commons/7/74/The_Arnolfini_Portrait,_d%C3%A9tail_(2).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53000" y="1881886"/>
            <a:ext cx="4191000" cy="3491103"/>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https://www.oneonta.edu/faculty/farberas/arth/Images/ARTH_214images/van_eyck/arnolfini/paint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5337090" cy="725487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469014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Arnolfini</a:t>
            </a:r>
            <a:r>
              <a:rPr lang="en-US" dirty="0" smtClean="0"/>
              <a:t> Wedding</a:t>
            </a:r>
            <a:endParaRPr lang="en-US" dirty="0"/>
          </a:p>
        </p:txBody>
      </p:sp>
      <p:sp>
        <p:nvSpPr>
          <p:cNvPr id="3" name="Content Placeholder 2"/>
          <p:cNvSpPr>
            <a:spLocks noGrp="1"/>
          </p:cNvSpPr>
          <p:nvPr>
            <p:ph idx="1"/>
          </p:nvPr>
        </p:nvSpPr>
        <p:spPr/>
        <p:txBody>
          <a:bodyPr/>
          <a:lstStyle/>
          <a:p>
            <a:pPr marL="0" indent="0">
              <a:buNone/>
            </a:pPr>
            <a:r>
              <a:rPr lang="en-US" dirty="0" smtClean="0"/>
              <a:t>Artist</a:t>
            </a:r>
            <a:r>
              <a:rPr lang="en-US" dirty="0"/>
              <a:t>: Jan van </a:t>
            </a:r>
            <a:r>
              <a:rPr lang="en-US" dirty="0" smtClean="0"/>
              <a:t>Eyck</a:t>
            </a:r>
          </a:p>
          <a:p>
            <a:pPr marL="0" indent="0">
              <a:buNone/>
            </a:pPr>
            <a:r>
              <a:rPr lang="en-US" dirty="0" smtClean="0"/>
              <a:t>Type: Oil Painting</a:t>
            </a:r>
          </a:p>
          <a:p>
            <a:pPr marL="0" indent="0">
              <a:buNone/>
            </a:pPr>
            <a:r>
              <a:rPr lang="en-US" dirty="0" smtClean="0"/>
              <a:t>Created: 1434</a:t>
            </a:r>
          </a:p>
          <a:p>
            <a:pPr marL="0" indent="0">
              <a:buNone/>
            </a:pPr>
            <a:r>
              <a:rPr lang="en-US" dirty="0" smtClean="0"/>
              <a:t>Subject: The marriage </a:t>
            </a:r>
            <a:r>
              <a:rPr lang="en-US" dirty="0"/>
              <a:t>of Italian merchant Giovanni di </a:t>
            </a:r>
            <a:r>
              <a:rPr lang="en-US" dirty="0" err="1"/>
              <a:t>Nicolao</a:t>
            </a:r>
            <a:r>
              <a:rPr lang="en-US" dirty="0"/>
              <a:t> </a:t>
            </a:r>
            <a:r>
              <a:rPr lang="en-US" dirty="0" err="1"/>
              <a:t>Arnolfini</a:t>
            </a:r>
            <a:r>
              <a:rPr lang="en-US" dirty="0"/>
              <a:t> and </a:t>
            </a:r>
            <a:r>
              <a:rPr lang="en-US" dirty="0" smtClean="0"/>
              <a:t>his wife.</a:t>
            </a:r>
            <a:endParaRPr lang="en-US" dirty="0"/>
          </a:p>
          <a:p>
            <a:pPr marL="0" indent="0">
              <a:buNone/>
            </a:pPr>
            <a:endParaRPr lang="en-US" dirty="0"/>
          </a:p>
        </p:txBody>
      </p:sp>
    </p:spTree>
    <p:extLst>
      <p:ext uri="{BB962C8B-B14F-4D97-AF65-F5344CB8AC3E}">
        <p14:creationId xmlns:p14="http://schemas.microsoft.com/office/powerpoint/2010/main" val="410589113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8194" name="Picture 2" descr="https://upload.wikimedia.org/wikipedia/commons/1/15/Petersdom_von_Engelsburg_gesehe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533400"/>
            <a:ext cx="9956800" cy="7467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7524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St. Peter’s Basilica </a:t>
            </a:r>
            <a:endParaRPr lang="en-US" dirty="0"/>
          </a:p>
        </p:txBody>
      </p:sp>
      <p:sp>
        <p:nvSpPr>
          <p:cNvPr id="3" name="Content Placeholder 2"/>
          <p:cNvSpPr>
            <a:spLocks noGrp="1"/>
          </p:cNvSpPr>
          <p:nvPr>
            <p:ph idx="1"/>
          </p:nvPr>
        </p:nvSpPr>
        <p:spPr/>
        <p:txBody>
          <a:bodyPr/>
          <a:lstStyle/>
          <a:p>
            <a:pPr marL="0" indent="0">
              <a:buNone/>
            </a:pPr>
            <a:r>
              <a:rPr lang="en-US" dirty="0" smtClean="0"/>
              <a:t>Artist</a:t>
            </a:r>
            <a:r>
              <a:rPr lang="en-US" dirty="0"/>
              <a:t>: Designed principally by Donato Bramante, Michelangelo, Carlo </a:t>
            </a:r>
            <a:r>
              <a:rPr lang="en-US" dirty="0" err="1"/>
              <a:t>Maderno</a:t>
            </a:r>
            <a:r>
              <a:rPr lang="en-US" dirty="0"/>
              <a:t> and </a:t>
            </a:r>
            <a:r>
              <a:rPr lang="en-US" dirty="0" err="1"/>
              <a:t>Gian</a:t>
            </a:r>
            <a:r>
              <a:rPr lang="en-US" dirty="0"/>
              <a:t> Lorenzo Bernini</a:t>
            </a:r>
            <a:endParaRPr lang="en-US" dirty="0" smtClean="0"/>
          </a:p>
          <a:p>
            <a:pPr marL="0" indent="0">
              <a:buNone/>
            </a:pPr>
            <a:r>
              <a:rPr lang="en-US" dirty="0" smtClean="0"/>
              <a:t>Type: Church in the Vatican</a:t>
            </a:r>
          </a:p>
          <a:p>
            <a:pPr marL="0" indent="0">
              <a:buNone/>
            </a:pPr>
            <a:r>
              <a:rPr lang="en-US" dirty="0" smtClean="0"/>
              <a:t>Created: Began 1506/Completed 1626</a:t>
            </a:r>
          </a:p>
          <a:p>
            <a:pPr marL="0" indent="0">
              <a:buNone/>
            </a:pPr>
            <a:endParaRPr lang="en-US" dirty="0"/>
          </a:p>
        </p:txBody>
      </p:sp>
    </p:spTree>
    <p:extLst>
      <p:ext uri="{BB962C8B-B14F-4D97-AF65-F5344CB8AC3E}">
        <p14:creationId xmlns:p14="http://schemas.microsoft.com/office/powerpoint/2010/main" val="41058911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9218" name="Picture 2" descr="http://www.wga.hu/art/d/donatell/1_early/david/2da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8873"/>
            <a:ext cx="9144000" cy="59893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670051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a:t>
            </a:r>
            <a:endParaRPr lang="en-US" dirty="0"/>
          </a:p>
        </p:txBody>
      </p:sp>
      <p:sp>
        <p:nvSpPr>
          <p:cNvPr id="3" name="Content Placeholder 2"/>
          <p:cNvSpPr>
            <a:spLocks noGrp="1"/>
          </p:cNvSpPr>
          <p:nvPr>
            <p:ph idx="1"/>
          </p:nvPr>
        </p:nvSpPr>
        <p:spPr/>
        <p:txBody>
          <a:bodyPr/>
          <a:lstStyle/>
          <a:p>
            <a:pPr marL="0" indent="0">
              <a:buNone/>
            </a:pPr>
            <a:r>
              <a:rPr lang="en-US" dirty="0" smtClean="0"/>
              <a:t>Artist: Donatello</a:t>
            </a:r>
          </a:p>
          <a:p>
            <a:pPr marL="0" indent="0">
              <a:buNone/>
            </a:pPr>
            <a:r>
              <a:rPr lang="en-US" dirty="0" smtClean="0"/>
              <a:t>Type: Bronze Statue</a:t>
            </a:r>
          </a:p>
          <a:p>
            <a:pPr marL="0" indent="0">
              <a:buNone/>
            </a:pPr>
            <a:r>
              <a:rPr lang="en-US" dirty="0" smtClean="0"/>
              <a:t>Created: </a:t>
            </a:r>
            <a:r>
              <a:rPr lang="en-US" dirty="0"/>
              <a:t>1430s or </a:t>
            </a:r>
            <a:r>
              <a:rPr lang="en-US" dirty="0" smtClean="0"/>
              <a:t>later</a:t>
            </a:r>
          </a:p>
          <a:p>
            <a:pPr marL="0" indent="0">
              <a:buNone/>
            </a:pPr>
            <a:r>
              <a:rPr lang="en-US" dirty="0" smtClean="0"/>
              <a:t>Subject: </a:t>
            </a:r>
            <a:r>
              <a:rPr lang="en-US" dirty="0"/>
              <a:t>The statue represents the Biblical hero David</a:t>
            </a:r>
          </a:p>
        </p:txBody>
      </p:sp>
    </p:spTree>
    <p:extLst>
      <p:ext uri="{BB962C8B-B14F-4D97-AF65-F5344CB8AC3E}">
        <p14:creationId xmlns:p14="http://schemas.microsoft.com/office/powerpoint/2010/main" val="410589113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http://www.thehistoryblog.com/wp-content/uploads/2010/11/Michelangelos_David.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rot="16200000">
            <a:off x="1143000" y="-1142999"/>
            <a:ext cx="6857999" cy="9143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45992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Last Supper</a:t>
            </a:r>
            <a:endParaRPr lang="en-US" dirty="0"/>
          </a:p>
        </p:txBody>
      </p:sp>
      <p:sp>
        <p:nvSpPr>
          <p:cNvPr id="3" name="Content Placeholder 2"/>
          <p:cNvSpPr>
            <a:spLocks noGrp="1"/>
          </p:cNvSpPr>
          <p:nvPr>
            <p:ph idx="1"/>
          </p:nvPr>
        </p:nvSpPr>
        <p:spPr/>
        <p:txBody>
          <a:bodyPr/>
          <a:lstStyle/>
          <a:p>
            <a:pPr marL="0" indent="0">
              <a:buNone/>
            </a:pPr>
            <a:r>
              <a:rPr lang="en-US" dirty="0" smtClean="0"/>
              <a:t>Artist: Leonardo da Vinci</a:t>
            </a:r>
          </a:p>
          <a:p>
            <a:pPr marL="0" indent="0">
              <a:buNone/>
            </a:pPr>
            <a:r>
              <a:rPr lang="en-US" dirty="0" smtClean="0"/>
              <a:t>Type: </a:t>
            </a:r>
            <a:r>
              <a:rPr lang="en-US" dirty="0"/>
              <a:t>Mural painting </a:t>
            </a:r>
          </a:p>
          <a:p>
            <a:pPr marL="0" indent="0">
              <a:buNone/>
            </a:pPr>
            <a:r>
              <a:rPr lang="en-US" dirty="0" smtClean="0"/>
              <a:t>Subject: </a:t>
            </a:r>
            <a:r>
              <a:rPr lang="en-US" dirty="0"/>
              <a:t>Christ’s final meal with his apostles before Judas identifies Christ to the authorities who arrest him. </a:t>
            </a:r>
          </a:p>
          <a:p>
            <a:endParaRPr lang="en-US" dirty="0"/>
          </a:p>
        </p:txBody>
      </p:sp>
    </p:spTree>
    <p:extLst>
      <p:ext uri="{BB962C8B-B14F-4D97-AF65-F5344CB8AC3E}">
        <p14:creationId xmlns:p14="http://schemas.microsoft.com/office/powerpoint/2010/main" val="3106419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David</a:t>
            </a:r>
            <a:endParaRPr lang="en-US" dirty="0"/>
          </a:p>
        </p:txBody>
      </p:sp>
      <p:sp>
        <p:nvSpPr>
          <p:cNvPr id="3" name="Content Placeholder 2"/>
          <p:cNvSpPr>
            <a:spLocks noGrp="1"/>
          </p:cNvSpPr>
          <p:nvPr>
            <p:ph idx="1"/>
          </p:nvPr>
        </p:nvSpPr>
        <p:spPr/>
        <p:txBody>
          <a:bodyPr/>
          <a:lstStyle/>
          <a:p>
            <a:pPr marL="0" indent="0">
              <a:buNone/>
            </a:pPr>
            <a:r>
              <a:rPr lang="en-US" dirty="0"/>
              <a:t>Artist: Michelangelo  </a:t>
            </a:r>
          </a:p>
          <a:p>
            <a:pPr marL="0" indent="0">
              <a:buNone/>
            </a:pPr>
            <a:r>
              <a:rPr lang="en-US" dirty="0"/>
              <a:t>Type: Marble Statue</a:t>
            </a:r>
          </a:p>
          <a:p>
            <a:pPr marL="0" indent="0">
              <a:buNone/>
            </a:pPr>
            <a:r>
              <a:rPr lang="en-US" dirty="0"/>
              <a:t>Created: 1501 - 1504</a:t>
            </a:r>
          </a:p>
          <a:p>
            <a:pPr marL="0" indent="0">
              <a:buNone/>
            </a:pPr>
            <a:r>
              <a:rPr lang="en-US" dirty="0"/>
              <a:t>Subject: The statue represents the Biblical hero David</a:t>
            </a:r>
          </a:p>
          <a:p>
            <a:pPr marL="0" indent="0">
              <a:buNone/>
            </a:pPr>
            <a:endParaRPr lang="en-US" dirty="0"/>
          </a:p>
        </p:txBody>
      </p:sp>
    </p:spTree>
    <p:extLst>
      <p:ext uri="{BB962C8B-B14F-4D97-AF65-F5344CB8AC3E}">
        <p14:creationId xmlns:p14="http://schemas.microsoft.com/office/powerpoint/2010/main" val="41058911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1266" name="Picture 2" descr="https://classconnection.s3.amazonaws.com/399/flashcards/510399/jpg/20-09131040294373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00000">
            <a:off x="845733" y="-460277"/>
            <a:ext cx="6834556" cy="7802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297001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Pieta</a:t>
            </a:r>
            <a:endParaRPr lang="en-US" dirty="0"/>
          </a:p>
        </p:txBody>
      </p:sp>
      <p:sp>
        <p:nvSpPr>
          <p:cNvPr id="3" name="Content Placeholder 2"/>
          <p:cNvSpPr>
            <a:spLocks noGrp="1"/>
          </p:cNvSpPr>
          <p:nvPr>
            <p:ph idx="1"/>
          </p:nvPr>
        </p:nvSpPr>
        <p:spPr/>
        <p:txBody>
          <a:bodyPr/>
          <a:lstStyle/>
          <a:p>
            <a:pPr marL="0" indent="0">
              <a:buNone/>
            </a:pPr>
            <a:r>
              <a:rPr lang="en-US" dirty="0" smtClean="0"/>
              <a:t>Artist: Michelangelo </a:t>
            </a:r>
          </a:p>
          <a:p>
            <a:pPr marL="0" indent="0">
              <a:buNone/>
            </a:pPr>
            <a:r>
              <a:rPr lang="en-US" dirty="0" smtClean="0"/>
              <a:t>Type: Marble Statue</a:t>
            </a:r>
          </a:p>
          <a:p>
            <a:pPr marL="0" indent="0">
              <a:buNone/>
            </a:pPr>
            <a:r>
              <a:rPr lang="en-US" dirty="0" smtClean="0"/>
              <a:t>Created: </a:t>
            </a:r>
            <a:r>
              <a:rPr lang="en-US" dirty="0"/>
              <a:t>1498–1499</a:t>
            </a:r>
            <a:endParaRPr lang="en-US" dirty="0" smtClean="0"/>
          </a:p>
          <a:p>
            <a:pPr marL="0" indent="0">
              <a:buNone/>
            </a:pPr>
            <a:r>
              <a:rPr lang="en-US" dirty="0" smtClean="0"/>
              <a:t>Subject: </a:t>
            </a:r>
            <a:r>
              <a:rPr lang="en-US" dirty="0"/>
              <a:t>depicts the body of Jesus on the lap of his mother Mary after the Crucifixion.</a:t>
            </a:r>
          </a:p>
        </p:txBody>
      </p:sp>
    </p:spTree>
    <p:extLst>
      <p:ext uri="{BB962C8B-B14F-4D97-AF65-F5344CB8AC3E}">
        <p14:creationId xmlns:p14="http://schemas.microsoft.com/office/powerpoint/2010/main" val="410589113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12" descr="daVinci-anatomical studies of shoulder-1510"/>
          <p:cNvPicPr>
            <a:picLocks noChangeAspect="1" noChangeArrowheads="1"/>
          </p:cNvPicPr>
          <p:nvPr/>
        </p:nvPicPr>
        <p:blipFill>
          <a:blip r:embed="rId2">
            <a:lum bright="-6000" contrast="6000"/>
            <a:extLst>
              <a:ext uri="{28A0092B-C50C-407E-A947-70E740481C1C}">
                <a14:useLocalDpi xmlns:a14="http://schemas.microsoft.com/office/drawing/2010/main" val="0"/>
              </a:ext>
            </a:extLst>
          </a:blip>
          <a:srcRect/>
          <a:stretch>
            <a:fillRect/>
          </a:stretch>
        </p:blipFill>
        <p:spPr bwMode="auto">
          <a:xfrm>
            <a:off x="0" y="0"/>
            <a:ext cx="4495800" cy="6888873"/>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pic>
        <p:nvPicPr>
          <p:cNvPr id="5" name="Picture 15" descr="DaVinci-drawing of a womans torso"/>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4509637" y="609600"/>
            <a:ext cx="4634363" cy="5410200"/>
          </a:xfrm>
          <a:prstGeom prst="rect">
            <a:avLst/>
          </a:prstGeom>
          <a:noFill/>
          <a:ln w="9525">
            <a:solidFill>
              <a:schemeClr val="tx2"/>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54682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Sketches from Journals</a:t>
            </a:r>
            <a:endParaRPr lang="en-US" dirty="0"/>
          </a:p>
        </p:txBody>
      </p:sp>
      <p:sp>
        <p:nvSpPr>
          <p:cNvPr id="3" name="Content Placeholder 2"/>
          <p:cNvSpPr>
            <a:spLocks noGrp="1"/>
          </p:cNvSpPr>
          <p:nvPr>
            <p:ph idx="1"/>
          </p:nvPr>
        </p:nvSpPr>
        <p:spPr/>
        <p:txBody>
          <a:bodyPr/>
          <a:lstStyle/>
          <a:p>
            <a:pPr marL="0" indent="0">
              <a:buNone/>
            </a:pPr>
            <a:r>
              <a:rPr lang="en-US" dirty="0" smtClean="0"/>
              <a:t>Artist: Leonardo da Vinci</a:t>
            </a:r>
          </a:p>
          <a:p>
            <a:pPr marL="0" indent="0">
              <a:buNone/>
            </a:pPr>
            <a:r>
              <a:rPr lang="en-US" dirty="0" smtClean="0"/>
              <a:t>Type: Sketches</a:t>
            </a:r>
          </a:p>
          <a:p>
            <a:pPr marL="0" indent="0">
              <a:buNone/>
            </a:pPr>
            <a:r>
              <a:rPr lang="en-US" dirty="0" smtClean="0"/>
              <a:t>Created: </a:t>
            </a:r>
            <a:r>
              <a:rPr lang="en-US" dirty="0"/>
              <a:t>1478 and </a:t>
            </a:r>
            <a:r>
              <a:rPr lang="en-US" dirty="0" smtClean="0"/>
              <a:t>1518</a:t>
            </a:r>
          </a:p>
          <a:p>
            <a:pPr marL="0" indent="0">
              <a:buNone/>
            </a:pPr>
            <a:r>
              <a:rPr lang="en-US" dirty="0" smtClean="0"/>
              <a:t>Subject: </a:t>
            </a:r>
            <a:r>
              <a:rPr lang="en-US" dirty="0"/>
              <a:t>During his lifetime, Leonardo drew many sketches such </a:t>
            </a:r>
            <a:r>
              <a:rPr lang="en-US" dirty="0" smtClean="0"/>
              <a:t>these in his private notebooks, </a:t>
            </a:r>
            <a:r>
              <a:rPr lang="en-US" dirty="0"/>
              <a:t>depicting the muscles and tendons of the upper body</a:t>
            </a:r>
            <a:r>
              <a:rPr lang="en-US" dirty="0" smtClean="0"/>
              <a:t>. As well as other parts of the human anatomy. </a:t>
            </a:r>
            <a:endParaRPr lang="en-US" dirty="0"/>
          </a:p>
          <a:p>
            <a:pPr marL="0" indent="0">
              <a:buNone/>
            </a:pPr>
            <a:endParaRPr lang="en-US" dirty="0"/>
          </a:p>
        </p:txBody>
      </p:sp>
    </p:spTree>
    <p:extLst>
      <p:ext uri="{BB962C8B-B14F-4D97-AF65-F5344CB8AC3E}">
        <p14:creationId xmlns:p14="http://schemas.microsoft.com/office/powerpoint/2010/main" val="41058911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http://www.philosophy.school.nz/wp-content/uploads/2015/06/La-Primaver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5169"/>
            <a:ext cx="9144000" cy="60979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7650944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Primavera</a:t>
            </a:r>
            <a:endParaRPr lang="en-US" dirty="0"/>
          </a:p>
        </p:txBody>
      </p:sp>
      <p:sp>
        <p:nvSpPr>
          <p:cNvPr id="3" name="Content Placeholder 2"/>
          <p:cNvSpPr>
            <a:spLocks noGrp="1"/>
          </p:cNvSpPr>
          <p:nvPr>
            <p:ph idx="1"/>
          </p:nvPr>
        </p:nvSpPr>
        <p:spPr/>
        <p:txBody>
          <a:bodyPr>
            <a:normAutofit/>
          </a:bodyPr>
          <a:lstStyle/>
          <a:p>
            <a:pPr marL="0" indent="0">
              <a:buNone/>
            </a:pPr>
            <a:r>
              <a:rPr lang="en-US" dirty="0" smtClean="0"/>
              <a:t>Artist: </a:t>
            </a:r>
            <a:r>
              <a:rPr lang="en-US" dirty="0" err="1"/>
              <a:t>Sandro</a:t>
            </a:r>
            <a:r>
              <a:rPr lang="en-US" dirty="0"/>
              <a:t> Botticelli</a:t>
            </a:r>
            <a:endParaRPr lang="en-US" dirty="0" smtClean="0"/>
          </a:p>
          <a:p>
            <a:pPr marL="0" indent="0">
              <a:buNone/>
            </a:pPr>
            <a:r>
              <a:rPr lang="en-US" dirty="0" smtClean="0"/>
              <a:t>Type: Tempera </a:t>
            </a:r>
            <a:r>
              <a:rPr lang="en-US" dirty="0"/>
              <a:t>panel painting </a:t>
            </a:r>
            <a:endParaRPr lang="en-US" dirty="0" smtClean="0"/>
          </a:p>
          <a:p>
            <a:pPr marL="0" indent="0">
              <a:buNone/>
            </a:pPr>
            <a:r>
              <a:rPr lang="en-US" dirty="0" smtClean="0"/>
              <a:t>Subject: </a:t>
            </a:r>
            <a:r>
              <a:rPr lang="en-US" dirty="0"/>
              <a:t>C</a:t>
            </a:r>
            <a:r>
              <a:rPr lang="en-US" dirty="0" smtClean="0"/>
              <a:t>ontains </a:t>
            </a:r>
            <a:r>
              <a:rPr lang="en-US" dirty="0"/>
              <a:t>numerous references to classical and contemporary texts, and is open to almost endless interpretations by scholars and art historians.</a:t>
            </a:r>
            <a:endParaRPr lang="en-US" dirty="0" smtClean="0"/>
          </a:p>
          <a:p>
            <a:pPr marL="0" indent="0">
              <a:buNone/>
            </a:pPr>
            <a:r>
              <a:rPr lang="en-US" dirty="0"/>
              <a:t>Created: </a:t>
            </a:r>
            <a:r>
              <a:rPr lang="en-US" dirty="0" smtClean="0"/>
              <a:t>ca</a:t>
            </a:r>
            <a:r>
              <a:rPr lang="en-US" dirty="0"/>
              <a:t>. 1482</a:t>
            </a:r>
            <a:endParaRPr lang="en-US" dirty="0" smtClean="0"/>
          </a:p>
          <a:p>
            <a:pPr marL="0" indent="0">
              <a:buNone/>
            </a:pPr>
            <a:endParaRPr lang="en-US" dirty="0"/>
          </a:p>
          <a:p>
            <a:pPr marL="0" indent="0">
              <a:buNone/>
            </a:pPr>
            <a:endParaRPr lang="en-US" dirty="0"/>
          </a:p>
        </p:txBody>
      </p:sp>
    </p:spTree>
    <p:extLst>
      <p:ext uri="{BB962C8B-B14F-4D97-AF65-F5344CB8AC3E}">
        <p14:creationId xmlns:p14="http://schemas.microsoft.com/office/powerpoint/2010/main" val="1383461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074" name="Picture 2" descr="http://uploads5.wikiart.org/images/raphael/school-of-athens-detail-from-right-hand-side-showing-diogenes-on-the-steps-and-euclid-151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81000"/>
            <a:ext cx="9237828" cy="61604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982653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School of Athen</a:t>
            </a:r>
            <a:r>
              <a:rPr lang="en-US" dirty="0"/>
              <a:t>s</a:t>
            </a:r>
          </a:p>
        </p:txBody>
      </p:sp>
      <p:sp>
        <p:nvSpPr>
          <p:cNvPr id="3" name="Content Placeholder 2"/>
          <p:cNvSpPr>
            <a:spLocks noGrp="1"/>
          </p:cNvSpPr>
          <p:nvPr>
            <p:ph idx="1"/>
          </p:nvPr>
        </p:nvSpPr>
        <p:spPr/>
        <p:txBody>
          <a:bodyPr>
            <a:normAutofit fontScale="92500" lnSpcReduction="10000"/>
          </a:bodyPr>
          <a:lstStyle/>
          <a:p>
            <a:pPr marL="0" indent="0">
              <a:buNone/>
            </a:pPr>
            <a:r>
              <a:rPr lang="en-US" dirty="0" smtClean="0"/>
              <a:t>Artist: Raphael</a:t>
            </a:r>
          </a:p>
          <a:p>
            <a:pPr marL="0" indent="0">
              <a:buNone/>
            </a:pPr>
            <a:r>
              <a:rPr lang="en-US" dirty="0" smtClean="0"/>
              <a:t>Type: Fresco</a:t>
            </a:r>
          </a:p>
          <a:p>
            <a:pPr marL="0" indent="0">
              <a:buNone/>
            </a:pPr>
            <a:r>
              <a:rPr lang="en-US" dirty="0" smtClean="0"/>
              <a:t>Created: 1509-1511</a:t>
            </a:r>
          </a:p>
          <a:p>
            <a:pPr marL="0" indent="0">
              <a:buNone/>
            </a:pPr>
            <a:r>
              <a:rPr lang="en-US" dirty="0" smtClean="0"/>
              <a:t>Subject: The </a:t>
            </a:r>
            <a:r>
              <a:rPr lang="en-US" dirty="0"/>
              <a:t>School of Athens represents all the greatest mathematicians, philosophers and scientists from classical antiquity gathered together sharing their ideas and learning from each other. These figures all lived at different times, but here they are gathered together under one roof</a:t>
            </a:r>
            <a:r>
              <a:rPr lang="en-US" dirty="0" smtClean="0"/>
              <a:t>.</a:t>
            </a:r>
            <a:r>
              <a:rPr lang="en-US" dirty="0"/>
              <a:t> The two thinkers in the very </a:t>
            </a:r>
            <a:r>
              <a:rPr lang="en-US" dirty="0" smtClean="0"/>
              <a:t>center are </a:t>
            </a:r>
            <a:r>
              <a:rPr lang="en-US" dirty="0"/>
              <a:t>Aristotle </a:t>
            </a:r>
            <a:r>
              <a:rPr lang="en-US" dirty="0" smtClean="0"/>
              <a:t>and </a:t>
            </a:r>
            <a:r>
              <a:rPr lang="en-US" dirty="0"/>
              <a:t>Plato</a:t>
            </a:r>
          </a:p>
          <a:p>
            <a:pPr marL="0" indent="0">
              <a:buNone/>
            </a:pPr>
            <a:endParaRPr lang="en-US" dirty="0"/>
          </a:p>
        </p:txBody>
      </p:sp>
    </p:spTree>
    <p:extLst>
      <p:ext uri="{BB962C8B-B14F-4D97-AF65-F5344CB8AC3E}">
        <p14:creationId xmlns:p14="http://schemas.microsoft.com/office/powerpoint/2010/main" val="149481217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098" name="Picture 2" descr="https://upload.wikimedia.org/wikipedia/commons/b/b4/Michelangelo_-_Creation_of_Adam.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9600" y="0"/>
            <a:ext cx="10744200" cy="71771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015902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Creation of Adam</a:t>
            </a:r>
            <a:endParaRPr lang="en-US" dirty="0"/>
          </a:p>
        </p:txBody>
      </p:sp>
      <p:sp>
        <p:nvSpPr>
          <p:cNvPr id="4" name="Content Placeholder 3"/>
          <p:cNvSpPr>
            <a:spLocks noGrp="1"/>
          </p:cNvSpPr>
          <p:nvPr>
            <p:ph idx="1"/>
          </p:nvPr>
        </p:nvSpPr>
        <p:spPr/>
        <p:txBody>
          <a:bodyPr/>
          <a:lstStyle/>
          <a:p>
            <a:endParaRPr lang="en-US"/>
          </a:p>
        </p:txBody>
      </p:sp>
    </p:spTree>
    <p:extLst>
      <p:ext uri="{BB962C8B-B14F-4D97-AF65-F5344CB8AC3E}">
        <p14:creationId xmlns:p14="http://schemas.microsoft.com/office/powerpoint/2010/main" val="75560461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http://acesweeklyblog.com/wp-content/uploads/2014/10/Sistine-Chapel-ceiling-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3000" y="76201"/>
            <a:ext cx="11735612"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420141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225</TotalTime>
  <Words>384</Words>
  <Application>Microsoft Office PowerPoint</Application>
  <PresentationFormat>On-screen Show (4:3)</PresentationFormat>
  <Paragraphs>54</Paragraphs>
  <Slides>24</Slides>
  <Notes>0</Notes>
  <HiddenSlides>0</HiddenSlides>
  <MMClips>0</MMClips>
  <ScaleCrop>false</ScaleCrop>
  <HeadingPairs>
    <vt:vector size="4" baseType="variant">
      <vt:variant>
        <vt:lpstr>Theme</vt:lpstr>
      </vt:variant>
      <vt:variant>
        <vt:i4>1</vt:i4>
      </vt:variant>
      <vt:variant>
        <vt:lpstr>Slide Titles</vt:lpstr>
      </vt:variant>
      <vt:variant>
        <vt:i4>24</vt:i4>
      </vt:variant>
    </vt:vector>
  </HeadingPairs>
  <TitlesOfParts>
    <vt:vector size="25" baseType="lpstr">
      <vt:lpstr>Office Theme</vt:lpstr>
      <vt:lpstr>PowerPoint Presentation</vt:lpstr>
      <vt:lpstr>The Last Supper</vt:lpstr>
      <vt:lpstr>PowerPoint Presentation</vt:lpstr>
      <vt:lpstr>Primavera</vt:lpstr>
      <vt:lpstr>PowerPoint Presentation</vt:lpstr>
      <vt:lpstr>School of Athens</vt:lpstr>
      <vt:lpstr>PowerPoint Presentation</vt:lpstr>
      <vt:lpstr>Creation of Adam</vt:lpstr>
      <vt:lpstr>PowerPoint Presentation</vt:lpstr>
      <vt:lpstr>Ceiling of the Sistine Chapel</vt:lpstr>
      <vt:lpstr>PowerPoint Presentation</vt:lpstr>
      <vt:lpstr>Madonna Of Chancellor Rolin</vt:lpstr>
      <vt:lpstr>PowerPoint Presentation</vt:lpstr>
      <vt:lpstr>Arnolfini Wedding</vt:lpstr>
      <vt:lpstr>PowerPoint Presentation</vt:lpstr>
      <vt:lpstr>St. Peter’s Basilica </vt:lpstr>
      <vt:lpstr>PowerPoint Presentation</vt:lpstr>
      <vt:lpstr>David</vt:lpstr>
      <vt:lpstr>PowerPoint Presentation</vt:lpstr>
      <vt:lpstr>David</vt:lpstr>
      <vt:lpstr>PowerPoint Presentation</vt:lpstr>
      <vt:lpstr>Pieta</vt:lpstr>
      <vt:lpstr>PowerPoint Presentation</vt:lpstr>
      <vt:lpstr>Sketches from Journals</vt:lpstr>
    </vt:vector>
  </TitlesOfParts>
  <Company>Round Rock ISD</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e129306</dc:creator>
  <cp:lastModifiedBy>e136126</cp:lastModifiedBy>
  <cp:revision>11</cp:revision>
  <dcterms:created xsi:type="dcterms:W3CDTF">2015-11-30T18:03:53Z</dcterms:created>
  <dcterms:modified xsi:type="dcterms:W3CDTF">2015-12-18T17:05:18Z</dcterms:modified>
</cp:coreProperties>
</file>