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9" r:id="rId2"/>
    <p:sldId id="256" r:id="rId3"/>
    <p:sldId id="257" r:id="rId4"/>
    <p:sldId id="283" r:id="rId5"/>
    <p:sldId id="258" r:id="rId6"/>
    <p:sldId id="262" r:id="rId7"/>
    <p:sldId id="275" r:id="rId8"/>
    <p:sldId id="261" r:id="rId9"/>
    <p:sldId id="263" r:id="rId10"/>
    <p:sldId id="264" r:id="rId11"/>
    <p:sldId id="268" r:id="rId12"/>
    <p:sldId id="265" r:id="rId13"/>
    <p:sldId id="260" r:id="rId14"/>
    <p:sldId id="266" r:id="rId15"/>
    <p:sldId id="282" r:id="rId16"/>
    <p:sldId id="281" r:id="rId17"/>
    <p:sldId id="267" r:id="rId18"/>
    <p:sldId id="285" r:id="rId19"/>
    <p:sldId id="284" r:id="rId20"/>
    <p:sldId id="273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1BD59-E571-4ED9-886E-6F45E52D31B6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78ED1-82DF-46AC-8B40-7D8488C907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69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F789C08-9B2E-4BE3-8E2E-04253C7B1BEC}" type="datetimeFigureOut">
              <a:rPr lang="en-US"/>
              <a:pPr>
                <a:defRPr/>
              </a:pPr>
              <a:t>4/11/2016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B9A292D-436F-4375-B6B4-0EEABC843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32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45BA5-7719-4B4C-9BF0-C59CC972DB75}" type="datetimeFigureOut">
              <a:rPr lang="en-US"/>
              <a:pPr>
                <a:defRPr/>
              </a:pPr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AB9E5-37EB-420C-9C18-BEAD01807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95FFB-1433-42DF-993A-64BED6DA56EE}" type="datetimeFigureOut">
              <a:rPr lang="en-US"/>
              <a:pPr>
                <a:defRPr/>
              </a:pPr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3E77A-CB73-4502-AB31-0ECE587F2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44436-5410-4B69-BA08-3B91494A726E}" type="datetimeFigureOut">
              <a:rPr lang="en-US"/>
              <a:pPr>
                <a:defRPr/>
              </a:pPr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6709D-DBE8-451C-8BCD-FD9720287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D87F3-C451-408A-9A40-97D4849C86B7}" type="datetimeFigureOut">
              <a:rPr lang="en-US"/>
              <a:pPr>
                <a:defRPr/>
              </a:pPr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DAF63-E65A-4025-8BE6-A73459F7F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41620-BE0A-419E-AB01-DCB7A433DF45}" type="datetimeFigureOut">
              <a:rPr lang="en-US"/>
              <a:pPr>
                <a:defRPr/>
              </a:pPr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8C7A1-67CA-41BF-8DAF-984D92278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2D9F7-2A6E-43B6-B17D-5FF1534FC423}" type="datetimeFigureOut">
              <a:rPr lang="en-US"/>
              <a:pPr>
                <a:defRPr/>
              </a:pPr>
              <a:t>4/11/2016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C5E8D-C529-4938-9FD5-ACB20DC26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56416-1E04-4657-90F9-2B6DEFF842F1}" type="datetimeFigureOut">
              <a:rPr lang="en-US"/>
              <a:pPr>
                <a:defRPr/>
              </a:pPr>
              <a:t>4/11/2016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19BF-2046-4FE5-9C70-844F23E8E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5D813-D927-489E-B145-BB84FFEA9BB8}" type="datetimeFigureOut">
              <a:rPr lang="en-US"/>
              <a:pPr>
                <a:defRPr/>
              </a:pPr>
              <a:t>4/11/2016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6113D-7C58-4265-A18C-62C3A7EE4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74607-0A56-4114-922E-398F1162D0BA}" type="datetimeFigureOut">
              <a:rPr lang="en-US"/>
              <a:pPr>
                <a:defRPr/>
              </a:pPr>
              <a:t>4/11/2016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B9619-BF3B-4302-9B33-B8C815969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FCA14-8DA4-45DA-B6D4-8CCA9C2CE4F8}" type="datetimeFigureOut">
              <a:rPr lang="en-US"/>
              <a:pPr>
                <a:defRPr/>
              </a:pPr>
              <a:t>4/11/2016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0F9E5-C84C-4319-9D25-9929BF7E3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800C5-8593-4FD6-A352-058861D282CF}" type="datetimeFigureOut">
              <a:rPr lang="en-US"/>
              <a:pPr>
                <a:defRPr/>
              </a:pPr>
              <a:t>4/11/2016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F822E-B87C-4746-8E18-3782B93BF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3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16CE0A-3563-4BCE-9D7A-483446EB19F2}" type="datetimeFigureOut">
              <a:rPr lang="en-US"/>
              <a:pPr>
                <a:defRPr/>
              </a:pPr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9DF124-10BA-4212-A9B7-8DA0D8047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://www.youtube.com/watch?v=S2PUIQpAEAQ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76400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COLD WAR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990600" y="4074487"/>
            <a:ext cx="7315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000" b="1" dirty="0" smtClean="0"/>
              <a:t>Learning </a:t>
            </a:r>
            <a:r>
              <a:rPr lang="en-US" sz="2000" b="1" dirty="0"/>
              <a:t>Goal 1: </a:t>
            </a:r>
            <a:r>
              <a:rPr lang="en-US" sz="2000" dirty="0"/>
              <a:t>Describe the causes and effects of the Cold War and explain how the Korean War, Vietnam War and the arms race were associated with the Cold War</a:t>
            </a:r>
            <a:r>
              <a:rPr lang="en-US" sz="20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 GOALS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Marshall Plan</a:t>
            </a:r>
          </a:p>
          <a:p>
            <a:pPr lvl="2"/>
            <a:r>
              <a:rPr lang="en-US" b="1" dirty="0"/>
              <a:t>US gave $$ billions </a:t>
            </a:r>
            <a:r>
              <a:rPr lang="en-US" b="1" dirty="0" smtClean="0"/>
              <a:t>to </a:t>
            </a:r>
            <a:r>
              <a:rPr lang="en-US" b="1" dirty="0"/>
              <a:t>rebuild </a:t>
            </a:r>
            <a:r>
              <a:rPr lang="en-US" b="1" dirty="0" smtClean="0"/>
              <a:t>economies </a:t>
            </a:r>
            <a:r>
              <a:rPr lang="en-US" dirty="0" smtClean="0"/>
              <a:t>of </a:t>
            </a:r>
            <a:r>
              <a:rPr lang="en-US" dirty="0"/>
              <a:t>Western European nations </a:t>
            </a:r>
            <a:endParaRPr lang="en-US" b="1" dirty="0"/>
          </a:p>
          <a:p>
            <a:pPr lvl="2"/>
            <a:r>
              <a:rPr lang="en-US" b="1" dirty="0"/>
              <a:t>Build trade partnerships </a:t>
            </a:r>
            <a:r>
              <a:rPr lang="en-US" dirty="0"/>
              <a:t>for </a:t>
            </a:r>
            <a:r>
              <a:rPr lang="en-US" dirty="0" smtClean="0"/>
              <a:t>US</a:t>
            </a:r>
          </a:p>
          <a:p>
            <a:pPr lvl="2"/>
            <a:r>
              <a:rPr lang="en-US" b="1" dirty="0" smtClean="0"/>
              <a:t>Gain </a:t>
            </a:r>
            <a:r>
              <a:rPr lang="en-US" b="1" dirty="0"/>
              <a:t>access </a:t>
            </a:r>
            <a:r>
              <a:rPr lang="en-US" b="1" dirty="0" smtClean="0"/>
              <a:t>to raw </a:t>
            </a:r>
            <a:r>
              <a:rPr lang="en-US" b="1" dirty="0"/>
              <a:t>materials </a:t>
            </a:r>
            <a:r>
              <a:rPr lang="en-US" dirty="0"/>
              <a:t>available in eastern </a:t>
            </a:r>
            <a:r>
              <a:rPr lang="en-US" dirty="0" smtClean="0"/>
              <a:t>markets</a:t>
            </a:r>
            <a:endParaRPr lang="en-US" dirty="0"/>
          </a:p>
          <a:p>
            <a:pPr eaLnBrk="1" hangingPunct="1"/>
            <a:r>
              <a:rPr lang="en-US" b="1" dirty="0" smtClean="0"/>
              <a:t>Encourage democracy </a:t>
            </a:r>
            <a:r>
              <a:rPr lang="en-US" dirty="0" smtClean="0"/>
              <a:t>in other countries to </a:t>
            </a:r>
            <a:r>
              <a:rPr lang="en-US" b="1" dirty="0" smtClean="0"/>
              <a:t>prevent the spread of communism</a:t>
            </a:r>
          </a:p>
          <a:p>
            <a:pPr eaLnBrk="1" hangingPunct="1"/>
            <a:r>
              <a:rPr lang="en-US" b="1" dirty="0" smtClean="0"/>
              <a:t>Rebuild Europe</a:t>
            </a:r>
            <a:r>
              <a:rPr lang="en-US" dirty="0" smtClean="0"/>
              <a:t>, to create stability and new markets</a:t>
            </a:r>
          </a:p>
          <a:p>
            <a:pPr eaLnBrk="1" hangingPunct="1"/>
            <a:r>
              <a:rPr lang="en-US" b="1" dirty="0" smtClean="0"/>
              <a:t>Reunite Germany </a:t>
            </a:r>
            <a:r>
              <a:rPr lang="en-US" dirty="0" smtClean="0"/>
              <a:t>to stabilize it and increase the security of Europe.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IRON CURTAIN</a:t>
            </a:r>
            <a:endParaRPr lang="en-US" sz="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4953000"/>
          </a:xfrm>
        </p:spPr>
        <p:txBody>
          <a:bodyPr/>
          <a:lstStyle/>
          <a:p>
            <a:pPr eaLnBrk="1" hangingPunct="1"/>
            <a:r>
              <a:rPr lang="en-US" b="1" dirty="0" smtClean="0"/>
              <a:t>Division between democratic Western Europe, and the communist-controlled East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Churchill’s Speech</a:t>
            </a:r>
          </a:p>
          <a:p>
            <a:pPr lvl="1" eaLnBrk="1" hangingPunct="1"/>
            <a:r>
              <a:rPr lang="en-US" dirty="0" smtClean="0">
                <a:hlinkClick r:id="rId2"/>
              </a:rPr>
              <a:t>http://www.youtube.com/watch?v=S2PUIQpAEAQ</a:t>
            </a:r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 rotWithShape="1">
          <a:blip r:embed="rId3" cstate="print"/>
          <a:srcRect l="2699" t="7981" r="2415" b="4656"/>
          <a:stretch/>
        </p:blipFill>
        <p:spPr bwMode="auto">
          <a:xfrm>
            <a:off x="2286000" y="3505200"/>
            <a:ext cx="5486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nationalarchives.gov.uk/education/focuson/film/images/activities/cold-war/europe-cold-w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238" y="92075"/>
            <a:ext cx="9021762" cy="676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NATO CREATED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43200"/>
          </a:xfrm>
        </p:spPr>
        <p:txBody>
          <a:bodyPr/>
          <a:lstStyle/>
          <a:p>
            <a:pPr eaLnBrk="1" hangingPunct="1"/>
            <a:r>
              <a:rPr lang="en-US" b="1" dirty="0" smtClean="0"/>
              <a:t>NORTH  ATLANTIC  TREATY  ORGANIZATION</a:t>
            </a:r>
          </a:p>
          <a:p>
            <a:pPr eaLnBrk="1" hangingPunct="1"/>
            <a:r>
              <a:rPr lang="en-US" dirty="0" smtClean="0"/>
              <a:t>Formed in 1949</a:t>
            </a:r>
          </a:p>
          <a:p>
            <a:pPr eaLnBrk="1" hangingPunct="1"/>
            <a:r>
              <a:rPr lang="en-US" dirty="0" smtClean="0"/>
              <a:t>To ensure freedom for those who sign</a:t>
            </a:r>
          </a:p>
          <a:p>
            <a:pPr eaLnBrk="1" hangingPunct="1"/>
            <a:r>
              <a:rPr lang="en-US" b="1" dirty="0" smtClean="0"/>
              <a:t>Defend Western Europe from the Soviet Union</a:t>
            </a:r>
          </a:p>
        </p:txBody>
      </p:sp>
      <p:pic>
        <p:nvPicPr>
          <p:cNvPr id="12292" name="Picture 5" descr="http://libertypundits.net/wp-content/uploads/2010/07/nato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0386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Signed NATO – The Founders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half" idx="2"/>
          </p:nvPr>
        </p:nvSpPr>
        <p:spPr>
          <a:xfrm>
            <a:off x="0" y="1524000"/>
            <a:ext cx="4040188" cy="3951288"/>
          </a:xfrm>
        </p:spPr>
        <p:txBody>
          <a:bodyPr/>
          <a:lstStyle/>
          <a:p>
            <a:pPr eaLnBrk="1" hangingPunct="1"/>
            <a:r>
              <a:rPr lang="en-US" sz="4000" dirty="0" smtClean="0"/>
              <a:t>Belgium</a:t>
            </a:r>
          </a:p>
          <a:p>
            <a:pPr eaLnBrk="1" hangingPunct="1"/>
            <a:r>
              <a:rPr lang="en-US" sz="4000" dirty="0" smtClean="0"/>
              <a:t>Canada</a:t>
            </a:r>
          </a:p>
          <a:p>
            <a:pPr eaLnBrk="1" hangingPunct="1"/>
            <a:r>
              <a:rPr lang="en-US" sz="4000" dirty="0" smtClean="0"/>
              <a:t>Denmark</a:t>
            </a:r>
          </a:p>
          <a:p>
            <a:pPr eaLnBrk="1" hangingPunct="1"/>
            <a:r>
              <a:rPr lang="en-US" sz="4000" dirty="0" smtClean="0"/>
              <a:t>France</a:t>
            </a:r>
          </a:p>
          <a:p>
            <a:pPr eaLnBrk="1" hangingPunct="1"/>
            <a:r>
              <a:rPr lang="en-US" sz="4000" dirty="0" smtClean="0"/>
              <a:t>Iceland</a:t>
            </a:r>
          </a:p>
          <a:p>
            <a:pPr eaLnBrk="1" hangingPunct="1"/>
            <a:r>
              <a:rPr lang="en-US" sz="4000" dirty="0" smtClean="0"/>
              <a:t>Italy</a:t>
            </a:r>
          </a:p>
          <a:p>
            <a:pPr eaLnBrk="1" hangingPunct="1"/>
            <a:endParaRPr lang="en-US" sz="4000" dirty="0" smtClean="0"/>
          </a:p>
          <a:p>
            <a:pPr eaLnBrk="1" hangingPunct="1"/>
            <a:endParaRPr lang="en-US" sz="4000" dirty="0" smtClean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2"/>
          </p:nvPr>
        </p:nvSpPr>
        <p:spPr>
          <a:xfrm>
            <a:off x="4495800" y="1295400"/>
            <a:ext cx="4040188" cy="3951288"/>
          </a:xfrm>
        </p:spPr>
        <p:txBody>
          <a:bodyPr/>
          <a:lstStyle/>
          <a:p>
            <a:pPr eaLnBrk="1" hangingPunct="1"/>
            <a:r>
              <a:rPr lang="en-US" sz="4000" dirty="0" smtClean="0"/>
              <a:t>Luxembourg</a:t>
            </a:r>
          </a:p>
          <a:p>
            <a:pPr eaLnBrk="1" hangingPunct="1"/>
            <a:r>
              <a:rPr lang="en-US" sz="4000" dirty="0" smtClean="0"/>
              <a:t>Netherlands</a:t>
            </a:r>
          </a:p>
          <a:p>
            <a:pPr eaLnBrk="1" hangingPunct="1"/>
            <a:r>
              <a:rPr lang="en-US" sz="4000" dirty="0" smtClean="0"/>
              <a:t>United Kingdom</a:t>
            </a:r>
          </a:p>
          <a:p>
            <a:pPr eaLnBrk="1" hangingPunct="1"/>
            <a:r>
              <a:rPr lang="en-US" sz="4000" dirty="0" smtClean="0"/>
              <a:t>United States</a:t>
            </a:r>
          </a:p>
          <a:p>
            <a:pPr eaLnBrk="1" hangingPunct="1"/>
            <a:r>
              <a:rPr lang="en-US" sz="4000" dirty="0" smtClean="0"/>
              <a:t>Norway</a:t>
            </a:r>
          </a:p>
          <a:p>
            <a:pPr eaLnBrk="1" hangingPunct="1"/>
            <a:r>
              <a:rPr lang="en-US" sz="4000" dirty="0" smtClean="0"/>
              <a:t>Portugal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Expansion of NATO During Cold War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Greece – 1952</a:t>
            </a:r>
          </a:p>
          <a:p>
            <a:pPr eaLnBrk="1" hangingPunct="1"/>
            <a:r>
              <a:rPr lang="en-US" dirty="0" smtClean="0"/>
              <a:t>Turkey – 1952 </a:t>
            </a:r>
          </a:p>
          <a:p>
            <a:pPr eaLnBrk="1" hangingPunct="1"/>
            <a:r>
              <a:rPr lang="en-US" dirty="0" smtClean="0"/>
              <a:t>West Germany – 1955 </a:t>
            </a:r>
          </a:p>
          <a:p>
            <a:pPr eaLnBrk="1" hangingPunct="1"/>
            <a:r>
              <a:rPr lang="en-US" dirty="0" smtClean="0"/>
              <a:t>Spain – 1982 </a:t>
            </a:r>
          </a:p>
          <a:p>
            <a:pPr eaLnBrk="1" hangingPunct="1"/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NATO Now Also Includes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eaLnBrk="1" hangingPunct="1">
              <a:defRPr/>
            </a:pPr>
            <a:r>
              <a:rPr lang="en-US" sz="4000" dirty="0" smtClean="0"/>
              <a:t>Czech Republic – 1999 </a:t>
            </a:r>
          </a:p>
          <a:p>
            <a:pPr lvl="0"/>
            <a:r>
              <a:rPr lang="en-US" sz="4000" dirty="0" smtClean="0"/>
              <a:t>Hungary – 1999 </a:t>
            </a:r>
          </a:p>
          <a:p>
            <a:pPr lvl="0"/>
            <a:r>
              <a:rPr lang="en-US" sz="4000" dirty="0" smtClean="0"/>
              <a:t>Poland – 1999 </a:t>
            </a:r>
          </a:p>
          <a:p>
            <a:pPr lvl="0" eaLnBrk="1" hangingPunct="1">
              <a:defRPr/>
            </a:pPr>
            <a:r>
              <a:rPr lang="en-US" sz="4000" dirty="0" smtClean="0"/>
              <a:t>Bulgaria – 2004 </a:t>
            </a:r>
          </a:p>
          <a:p>
            <a:pPr lvl="0"/>
            <a:r>
              <a:rPr lang="en-US" sz="4000" dirty="0" smtClean="0"/>
              <a:t>Estonia – 2004 </a:t>
            </a:r>
          </a:p>
          <a:p>
            <a:pPr lvl="0"/>
            <a:r>
              <a:rPr lang="en-US" sz="4000" dirty="0" smtClean="0"/>
              <a:t>Latvia – 2004 </a:t>
            </a:r>
          </a:p>
          <a:p>
            <a:pPr lvl="0" eaLnBrk="1" hangingPunct="1">
              <a:defRPr/>
            </a:pPr>
            <a:endParaRPr lang="en-US" sz="4000" dirty="0" smtClean="0"/>
          </a:p>
          <a:p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000" dirty="0" smtClean="0"/>
              <a:t>Lithuania – 2004 </a:t>
            </a:r>
          </a:p>
          <a:p>
            <a:pPr lvl="0"/>
            <a:r>
              <a:rPr lang="en-US" sz="4000" dirty="0" smtClean="0"/>
              <a:t>Romania – 2004 </a:t>
            </a:r>
          </a:p>
          <a:p>
            <a:pPr lvl="0"/>
            <a:r>
              <a:rPr lang="en-US" sz="4000" dirty="0" smtClean="0"/>
              <a:t>Slovakia – 2004 </a:t>
            </a:r>
          </a:p>
          <a:p>
            <a:pPr lvl="0"/>
            <a:r>
              <a:rPr lang="en-US" sz="4000" dirty="0" smtClean="0"/>
              <a:t>Slovenia – 2004 </a:t>
            </a:r>
          </a:p>
          <a:p>
            <a:pPr lvl="0" eaLnBrk="1" hangingPunct="1">
              <a:defRPr/>
            </a:pPr>
            <a:r>
              <a:rPr lang="en-US" sz="4000" dirty="0" smtClean="0"/>
              <a:t>Albania – 2009</a:t>
            </a:r>
          </a:p>
          <a:p>
            <a:pPr lvl="0" eaLnBrk="1" hangingPunct="1">
              <a:defRPr/>
            </a:pPr>
            <a:r>
              <a:rPr lang="en-US" sz="4000" dirty="0" smtClean="0"/>
              <a:t>Croatia – 2009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Warsaw Pact –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Response to NATO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525963"/>
          </a:xfrm>
        </p:spPr>
        <p:txBody>
          <a:bodyPr/>
          <a:lstStyle/>
          <a:p>
            <a:pPr eaLnBrk="1" hangingPunct="1"/>
            <a:r>
              <a:rPr lang="en-US" sz="4000" smtClean="0"/>
              <a:t>Soviet Union</a:t>
            </a:r>
          </a:p>
          <a:p>
            <a:pPr eaLnBrk="1" hangingPunct="1"/>
            <a:r>
              <a:rPr lang="en-US" sz="4000" smtClean="0"/>
              <a:t>Poland</a:t>
            </a:r>
          </a:p>
          <a:p>
            <a:pPr eaLnBrk="1" hangingPunct="1"/>
            <a:r>
              <a:rPr lang="en-US" sz="4000" smtClean="0"/>
              <a:t>East Germany</a:t>
            </a:r>
          </a:p>
          <a:p>
            <a:pPr eaLnBrk="1" hangingPunct="1"/>
            <a:r>
              <a:rPr lang="en-US" sz="4000" smtClean="0"/>
              <a:t>Czechoslovakia</a:t>
            </a:r>
          </a:p>
        </p:txBody>
      </p:sp>
      <p:sp>
        <p:nvSpPr>
          <p:cNvPr id="1434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525963"/>
          </a:xfrm>
        </p:spPr>
        <p:txBody>
          <a:bodyPr/>
          <a:lstStyle/>
          <a:p>
            <a:pPr eaLnBrk="1" hangingPunct="1"/>
            <a:r>
              <a:rPr lang="en-US" sz="4000" smtClean="0"/>
              <a:t>Hungary</a:t>
            </a:r>
          </a:p>
          <a:p>
            <a:pPr eaLnBrk="1" hangingPunct="1"/>
            <a:r>
              <a:rPr lang="en-US" sz="4000" smtClean="0"/>
              <a:t>Romania</a:t>
            </a:r>
          </a:p>
          <a:p>
            <a:pPr eaLnBrk="1" hangingPunct="1"/>
            <a:r>
              <a:rPr lang="en-US" sz="4000" smtClean="0"/>
              <a:t>Bulgaria</a:t>
            </a:r>
          </a:p>
          <a:p>
            <a:pPr eaLnBrk="1" hangingPunct="1"/>
            <a:r>
              <a:rPr lang="en-US" sz="4000" smtClean="0"/>
              <a:t>Albania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THE BERLIN AIRLIFT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830763"/>
          </a:xfrm>
        </p:spPr>
        <p:txBody>
          <a:bodyPr/>
          <a:lstStyle/>
          <a:p>
            <a:pPr eaLnBrk="1" hangingPunct="1">
              <a:buFont typeface="Calisto MT" charset="0"/>
              <a:buChar char="•"/>
              <a:defRPr/>
            </a:pPr>
            <a:r>
              <a:rPr lang="en-US" dirty="0" smtClean="0">
                <a:effectLst/>
                <a:ea typeface="ＭＳ Ｐゴシック" charset="-128"/>
              </a:rPr>
              <a:t>Berlin divided-USA, Britain, France, &amp; USSR </a:t>
            </a:r>
          </a:p>
          <a:p>
            <a:pPr lvl="1" eaLnBrk="1" hangingPunct="1">
              <a:buFont typeface="Calisto MT" charset="0"/>
              <a:buChar char="•"/>
              <a:defRPr/>
            </a:pPr>
            <a:r>
              <a:rPr lang="en-US" b="1" dirty="0" smtClean="0">
                <a:effectLst/>
                <a:ea typeface="ＭＳ Ｐゴシック" charset="-128"/>
              </a:rPr>
              <a:t>BUT</a:t>
            </a:r>
            <a:r>
              <a:rPr lang="en-US" dirty="0" smtClean="0">
                <a:effectLst/>
                <a:ea typeface="ＭＳ Ｐゴシック" charset="-128"/>
              </a:rPr>
              <a:t> the </a:t>
            </a:r>
            <a:r>
              <a:rPr lang="en-US" b="1" dirty="0" smtClean="0">
                <a:effectLst/>
                <a:ea typeface="ＭＳ Ｐゴシック" charset="-128"/>
              </a:rPr>
              <a:t>city was in the USSR sector </a:t>
            </a:r>
            <a:r>
              <a:rPr lang="en-US" dirty="0" smtClean="0">
                <a:effectLst/>
                <a:ea typeface="ＭＳ Ｐゴシック" charset="-128"/>
              </a:rPr>
              <a:t>of Germany </a:t>
            </a:r>
          </a:p>
          <a:p>
            <a:pPr eaLnBrk="1" hangingPunct="1">
              <a:buFont typeface="Calisto MT" charset="0"/>
              <a:buChar char="•"/>
              <a:defRPr/>
            </a:pPr>
            <a:r>
              <a:rPr lang="en-US" dirty="0" smtClean="0">
                <a:effectLst/>
                <a:ea typeface="ＭＳ Ｐゴシック" charset="-128"/>
              </a:rPr>
              <a:t>June 1948 </a:t>
            </a:r>
          </a:p>
          <a:p>
            <a:pPr lvl="1" eaLnBrk="1" hangingPunct="1">
              <a:buFont typeface="Calisto MT" charset="0"/>
              <a:buChar char="•"/>
              <a:defRPr/>
            </a:pPr>
            <a:r>
              <a:rPr lang="en-US" dirty="0" smtClean="0">
                <a:effectLst/>
                <a:ea typeface="ＭＳ Ｐゴシック" charset="-128"/>
              </a:rPr>
              <a:t>Western allies merged their zones of occupation </a:t>
            </a:r>
          </a:p>
          <a:p>
            <a:pPr lvl="1" eaLnBrk="1" hangingPunct="1">
              <a:buFont typeface="Calisto MT" charset="0"/>
              <a:buChar char="•"/>
              <a:defRPr/>
            </a:pPr>
            <a:r>
              <a:rPr lang="en-US" dirty="0" smtClean="0">
                <a:effectLst/>
                <a:ea typeface="ＭＳ Ｐゴシック" charset="-128"/>
              </a:rPr>
              <a:t>The Soviets cut land access to Berlin from the west </a:t>
            </a:r>
          </a:p>
          <a:p>
            <a:pPr lvl="1" eaLnBrk="1" hangingPunct="1">
              <a:buFont typeface="Calisto MT" charset="0"/>
              <a:buChar char="•"/>
              <a:defRPr/>
            </a:pPr>
            <a:r>
              <a:rPr lang="en-US" dirty="0" smtClean="0">
                <a:ea typeface="ＭＳ Ｐゴシック" charset="-128"/>
              </a:rPr>
              <a:t>Western allies </a:t>
            </a:r>
            <a:r>
              <a:rPr lang="en-US" dirty="0" smtClean="0">
                <a:effectLst/>
                <a:ea typeface="ＭＳ Ｐゴシック" charset="-128"/>
              </a:rPr>
              <a:t>began flying in supplies to West Berlin around the clock for 11 months </a:t>
            </a:r>
          </a:p>
          <a:p>
            <a:pPr lvl="1" eaLnBrk="1" hangingPunct="1">
              <a:buFont typeface="Calisto MT" charset="0"/>
              <a:buChar char="•"/>
              <a:defRPr/>
            </a:pPr>
            <a:r>
              <a:rPr lang="en-US" dirty="0" smtClean="0">
                <a:ea typeface="ＭＳ Ｐゴシック" charset="-128"/>
              </a:rPr>
              <a:t>Stalin admitted defeat &amp; lifted the blockade</a:t>
            </a:r>
          </a:p>
          <a:p>
            <a:pPr eaLnBrk="1" hangingPunct="1">
              <a:buFont typeface="Calisto MT" charset="0"/>
              <a:buChar char="•"/>
              <a:defRPr/>
            </a:pPr>
            <a:r>
              <a:rPr lang="en-US" b="1" dirty="0" smtClean="0">
                <a:effectLst/>
                <a:ea typeface="ＭＳ Ｐゴシック" charset="-128"/>
              </a:rPr>
              <a:t>First major confrontation of the Cold War</a:t>
            </a:r>
          </a:p>
        </p:txBody>
      </p:sp>
    </p:spTree>
    <p:extLst>
      <p:ext uri="{BB962C8B-B14F-4D97-AF65-F5344CB8AC3E}">
        <p14:creationId xmlns:p14="http://schemas.microsoft.com/office/powerpoint/2010/main" val="14260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THE BERLIN WALL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6975" y="2119313"/>
            <a:ext cx="3937000" cy="42973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Calisto MT" charset="0"/>
              <a:buChar char="•"/>
              <a:defRPr/>
            </a:pPr>
            <a:r>
              <a:rPr lang="en-US" sz="2600" dirty="0" smtClean="0">
                <a:effectLst/>
                <a:ea typeface="ＭＳ Ｐゴシック" charset="-128"/>
              </a:rPr>
              <a:t>Berlin Wall built to </a:t>
            </a:r>
            <a:r>
              <a:rPr lang="en-US" sz="2600" b="1" dirty="0" smtClean="0">
                <a:effectLst/>
                <a:ea typeface="ＭＳ Ｐゴシック" charset="-128"/>
              </a:rPr>
              <a:t>separate East and West Germany</a:t>
            </a:r>
          </a:p>
          <a:p>
            <a:pPr eaLnBrk="1" hangingPunct="1">
              <a:lnSpc>
                <a:spcPct val="90000"/>
              </a:lnSpc>
              <a:buFont typeface="Calisto MT" charset="0"/>
              <a:buChar char="•"/>
              <a:defRPr/>
            </a:pPr>
            <a:r>
              <a:rPr lang="en-US" sz="2600" dirty="0" smtClean="0">
                <a:effectLst/>
                <a:ea typeface="ＭＳ Ｐゴシック" charset="-128"/>
              </a:rPr>
              <a:t>Became a universal </a:t>
            </a:r>
            <a:r>
              <a:rPr lang="en-US" sz="2600" b="1" dirty="0" smtClean="0">
                <a:effectLst/>
                <a:ea typeface="ＭＳ Ｐゴシック" charset="-128"/>
              </a:rPr>
              <a:t>symbol of the Cold War</a:t>
            </a:r>
          </a:p>
          <a:p>
            <a:pPr eaLnBrk="1" hangingPunct="1">
              <a:lnSpc>
                <a:spcPct val="90000"/>
              </a:lnSpc>
              <a:buFont typeface="Calisto MT" charset="0"/>
              <a:buChar char="•"/>
              <a:defRPr/>
            </a:pPr>
            <a:r>
              <a:rPr lang="en-US" sz="2600" dirty="0" smtClean="0">
                <a:effectLst/>
                <a:ea typeface="ＭＳ Ｐゴシック" charset="-128"/>
              </a:rPr>
              <a:t>Built by East Germany (with Soviet backing) in 1961 to </a:t>
            </a:r>
            <a:r>
              <a:rPr lang="en-US" sz="2600" b="1" dirty="0" smtClean="0">
                <a:effectLst/>
                <a:ea typeface="ＭＳ Ｐゴシック" charset="-128"/>
              </a:rPr>
              <a:t>stop East Germans from fleeing to West Berlin</a:t>
            </a:r>
          </a:p>
        </p:txBody>
      </p:sp>
      <p:pic>
        <p:nvPicPr>
          <p:cNvPr id="2355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3" y="4081463"/>
            <a:ext cx="4408487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3" y="1625600"/>
            <a:ext cx="4408487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828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4475" y="1776413"/>
            <a:ext cx="8153400" cy="1774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OF WWII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ARMS 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6248400" cy="51816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USA &amp; USSR make more destructive weapons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dirty="0" smtClean="0"/>
              <a:t>ICBMs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dirty="0" smtClean="0"/>
              <a:t>Nuclear proliferation</a:t>
            </a:r>
          </a:p>
          <a:p>
            <a:pPr marL="742950" lvl="2" indent="-342900">
              <a:buFont typeface="Calibri" pitchFamily="34" charset="0"/>
              <a:buChar char="—"/>
              <a:defRPr/>
            </a:pPr>
            <a:r>
              <a:rPr lang="en-US" sz="2400" dirty="0" smtClean="0"/>
              <a:t>Deterrents</a:t>
            </a:r>
          </a:p>
          <a:p>
            <a:pPr marL="742950" lvl="2" indent="-342900">
              <a:buFont typeface="Calibri" pitchFamily="34" charset="0"/>
              <a:buChar char="—"/>
              <a:defRPr/>
            </a:pPr>
            <a:r>
              <a:rPr lang="en-US" sz="2400" dirty="0" smtClean="0"/>
              <a:t>MAD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Space Race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Sputnik – USSR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Apollo moon landing – USA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Nuclear Non-Proliferation Treaty - 1968</a:t>
            </a:r>
            <a:endParaRPr lang="en-US" dirty="0"/>
          </a:p>
        </p:txBody>
      </p:sp>
      <p:pic>
        <p:nvPicPr>
          <p:cNvPr id="19460" name="Picture 2" descr="https://encrypted-tbn3.gstatic.com/images?q=tbn:ANd9GcTK68rzjZnXf_MZ9_uMmpR5p2WLXkLe1fwXWWWFExlGPq27TnX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676400"/>
            <a:ext cx="5257800" cy="319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– VE DAY!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/>
          <a:lstStyle/>
          <a:p>
            <a:pPr eaLnBrk="1" hangingPunct="1"/>
            <a:r>
              <a:rPr lang="en-US" b="1" dirty="0" smtClean="0"/>
              <a:t>May 7, 1945 – German surrender</a:t>
            </a:r>
          </a:p>
          <a:p>
            <a:pPr eaLnBrk="1" hangingPunct="1"/>
            <a:r>
              <a:rPr lang="en-US" b="1" dirty="0" smtClean="0"/>
              <a:t>Nuremberg Trials</a:t>
            </a:r>
          </a:p>
          <a:p>
            <a:pPr lvl="1" eaLnBrk="1" hangingPunct="1"/>
            <a:r>
              <a:rPr lang="en-US" dirty="0" smtClean="0"/>
              <a:t>22 Nazi Leaders are charged</a:t>
            </a:r>
          </a:p>
          <a:p>
            <a:pPr lvl="1" eaLnBrk="1" hangingPunct="1"/>
            <a:r>
              <a:rPr lang="en-US" dirty="0" smtClean="0"/>
              <a:t>“Crimes Against Humanity”</a:t>
            </a:r>
          </a:p>
          <a:p>
            <a:pPr lvl="1" eaLnBrk="1" hangingPunct="1"/>
            <a:r>
              <a:rPr lang="en-US" dirty="0" smtClean="0"/>
              <a:t>12 sentenced to death by hanging</a:t>
            </a:r>
          </a:p>
          <a:p>
            <a:pPr lvl="1" eaLnBrk="1" hangingPunct="1"/>
            <a:r>
              <a:rPr lang="en-US" dirty="0" smtClean="0"/>
              <a:t>Exposed the world to NAZI atrocities</a:t>
            </a:r>
          </a:p>
          <a:p>
            <a:pPr lvl="2" eaLnBrk="1" hangingPunct="1"/>
            <a:r>
              <a:rPr lang="en-US" dirty="0" smtClean="0"/>
              <a:t>Slave labor</a:t>
            </a:r>
          </a:p>
          <a:p>
            <a:pPr lvl="2" eaLnBrk="1" hangingPunct="1"/>
            <a:r>
              <a:rPr lang="en-US" dirty="0" smtClean="0"/>
              <a:t>Medical experiments on humans</a:t>
            </a:r>
          </a:p>
          <a:p>
            <a:pPr lvl="2" eaLnBrk="1" hangingPunct="1"/>
            <a:r>
              <a:rPr lang="en-US" dirty="0" smtClean="0"/>
              <a:t>Forced starvation</a:t>
            </a:r>
          </a:p>
          <a:p>
            <a:pPr lvl="2" eaLnBrk="1" hangingPunct="1"/>
            <a:r>
              <a:rPr lang="en-US" dirty="0" smtClean="0"/>
              <a:t>Genocide 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– VE DAY!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eaLnBrk="1" hangingPunct="1"/>
            <a:r>
              <a:rPr lang="en-US" b="1" dirty="0" smtClean="0"/>
              <a:t>Germany </a:t>
            </a:r>
            <a:r>
              <a:rPr lang="en-US" dirty="0" smtClean="0"/>
              <a:t>was</a:t>
            </a:r>
            <a:r>
              <a:rPr lang="en-US" b="1" dirty="0" smtClean="0"/>
              <a:t> occupied &amp;</a:t>
            </a:r>
            <a:r>
              <a:rPr lang="en-US" dirty="0" smtClean="0"/>
              <a:t> </a:t>
            </a:r>
            <a:r>
              <a:rPr lang="en-US" b="1" dirty="0" smtClean="0"/>
              <a:t>divided</a:t>
            </a:r>
            <a:r>
              <a:rPr lang="en-US" dirty="0" smtClean="0"/>
              <a:t> into 4 sectors</a:t>
            </a:r>
          </a:p>
          <a:p>
            <a:pPr lvl="1" eaLnBrk="1" hangingPunct="1"/>
            <a:r>
              <a:rPr lang="en-US" dirty="0" smtClean="0"/>
              <a:t>Soviet</a:t>
            </a:r>
          </a:p>
          <a:p>
            <a:pPr lvl="1" eaLnBrk="1" hangingPunct="1"/>
            <a:r>
              <a:rPr lang="en-US" dirty="0" smtClean="0"/>
              <a:t>British</a:t>
            </a:r>
          </a:p>
          <a:p>
            <a:pPr lvl="1" eaLnBrk="1" hangingPunct="1"/>
            <a:r>
              <a:rPr lang="en-US" dirty="0" smtClean="0"/>
              <a:t>French</a:t>
            </a:r>
          </a:p>
          <a:p>
            <a:pPr lvl="1" eaLnBrk="1" hangingPunct="1"/>
            <a:r>
              <a:rPr lang="en-US" dirty="0" smtClean="0"/>
              <a:t>American </a:t>
            </a:r>
          </a:p>
          <a:p>
            <a:pPr eaLnBrk="1" hangingPunct="1"/>
            <a:r>
              <a:rPr lang="en-US" b="1" dirty="0" smtClean="0"/>
              <a:t>Berlin</a:t>
            </a:r>
            <a:r>
              <a:rPr lang="en-US" dirty="0" smtClean="0"/>
              <a:t> in the Soviet sector was </a:t>
            </a:r>
            <a:r>
              <a:rPr lang="en-US" b="1" dirty="0" smtClean="0"/>
              <a:t>also divided </a:t>
            </a:r>
            <a:r>
              <a:rPr lang="en-US" dirty="0" smtClean="0"/>
              <a:t>among the 4</a:t>
            </a:r>
          </a:p>
        </p:txBody>
      </p:sp>
    </p:spTree>
    <p:extLst>
      <p:ext uri="{BB962C8B-B14F-4D97-AF65-F5344CB8AC3E}">
        <p14:creationId xmlns:p14="http://schemas.microsoft.com/office/powerpoint/2010/main" val="36723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– VJ DAY!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</p:spPr>
        <p:txBody>
          <a:bodyPr/>
          <a:lstStyle/>
          <a:p>
            <a:pPr eaLnBrk="1" hangingPunct="1"/>
            <a:r>
              <a:rPr lang="en-US" b="1" dirty="0" smtClean="0"/>
              <a:t>September 2, 1945 – Japanese surrender</a:t>
            </a:r>
          </a:p>
          <a:p>
            <a:pPr eaLnBrk="1" hangingPunct="1"/>
            <a:r>
              <a:rPr lang="en-US" b="1" dirty="0" smtClean="0"/>
              <a:t>US Occupation</a:t>
            </a:r>
          </a:p>
          <a:p>
            <a:pPr eaLnBrk="1" hangingPunct="1"/>
            <a:r>
              <a:rPr lang="en-US" b="1" dirty="0" smtClean="0"/>
              <a:t>Demilitarization</a:t>
            </a:r>
          </a:p>
          <a:p>
            <a:pPr lvl="1" eaLnBrk="1" hangingPunct="1"/>
            <a:r>
              <a:rPr lang="en-US" dirty="0" smtClean="0"/>
              <a:t>Japan left with only a small police force</a:t>
            </a:r>
          </a:p>
          <a:p>
            <a:pPr lvl="1" eaLnBrk="1" hangingPunct="1"/>
            <a:r>
              <a:rPr lang="en-US" dirty="0" smtClean="0"/>
              <a:t>Creation of a new constitution</a:t>
            </a:r>
          </a:p>
          <a:p>
            <a:pPr lvl="1" eaLnBrk="1" hangingPunct="1"/>
            <a:r>
              <a:rPr lang="en-US" dirty="0" smtClean="0"/>
              <a:t>Large land-holders were required to sell to small farmers (re-distribution of wealth).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United Nations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June 1945</a:t>
            </a:r>
          </a:p>
          <a:p>
            <a:pPr eaLnBrk="1" hangingPunct="1"/>
            <a:r>
              <a:rPr lang="en-US" dirty="0" smtClean="0"/>
              <a:t>UN – a </a:t>
            </a:r>
            <a:r>
              <a:rPr lang="en-US" b="1" dirty="0" smtClean="0"/>
              <a:t>replacement for the League of Nations</a:t>
            </a:r>
          </a:p>
          <a:p>
            <a:pPr eaLnBrk="1" hangingPunct="1"/>
            <a:r>
              <a:rPr lang="en-US" dirty="0" smtClean="0"/>
              <a:t>Created to </a:t>
            </a:r>
            <a:r>
              <a:rPr lang="en-US" b="1" dirty="0" smtClean="0"/>
              <a:t>prevent large-scale war</a:t>
            </a:r>
          </a:p>
          <a:p>
            <a:pPr eaLnBrk="1" hangingPunct="1"/>
            <a:r>
              <a:rPr lang="en-US" dirty="0" smtClean="0"/>
              <a:t>48 Countries join – Including the USA, USSR, France, China, Great Britain.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800" b="1" dirty="0" smtClean="0"/>
              <a:t>The Cold War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1219199"/>
          </a:xfrm>
        </p:spPr>
        <p:txBody>
          <a:bodyPr/>
          <a:lstStyle/>
          <a:p>
            <a:r>
              <a:rPr lang="en-US" b="1" dirty="0" smtClean="0"/>
              <a:t>Communism (USSR) vs. Democracy (USA)</a:t>
            </a:r>
          </a:p>
          <a:p>
            <a:r>
              <a:rPr lang="en-US" b="1" dirty="0" smtClean="0"/>
              <a:t>Competing Ideologies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693498"/>
              </p:ext>
            </p:extLst>
          </p:nvPr>
        </p:nvGraphicFramePr>
        <p:xfrm>
          <a:off x="533400" y="2133600"/>
          <a:ext cx="83820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3987800"/>
                <a:gridCol w="279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Western Democracies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Soviet Communism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Political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Citizens elect leaders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Citizens have the right to form political parties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USSR – dictatorship controlled by Communist</a:t>
                      </a:r>
                      <a:r>
                        <a:rPr lang="en-US" baseline="0" dirty="0" smtClean="0"/>
                        <a:t> Party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The only political party allowed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Individual Rights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Basic civil rights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Free speech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Freedom</a:t>
                      </a:r>
                      <a:r>
                        <a:rPr lang="en-US" baseline="0" dirty="0" smtClean="0"/>
                        <a:t> of press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Freedom of religion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Citizens had few rights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Censorship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Secret police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Religion discouraged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Economic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Economic freedom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People &amp; corporations can own land &amp; businesses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Goods &amp; services provided for a profit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No private property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Govt. controls economy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State-owned collective farms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people.cohums.ohio-state.edu/childs1/597Week7outlines_files/image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402"/>
            <a:ext cx="9144000" cy="6888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USSR GOALS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181600"/>
          </a:xfrm>
        </p:spPr>
        <p:txBody>
          <a:bodyPr/>
          <a:lstStyle/>
          <a:p>
            <a:pPr eaLnBrk="1" hangingPunct="1"/>
            <a:r>
              <a:rPr lang="en-US" b="1" dirty="0" smtClean="0"/>
              <a:t>Encourage communism </a:t>
            </a:r>
            <a:r>
              <a:rPr lang="en-US" dirty="0" smtClean="0"/>
              <a:t>in other countries to lead a worldwide proletariat revolution</a:t>
            </a:r>
          </a:p>
          <a:p>
            <a:pPr eaLnBrk="1" hangingPunct="1"/>
            <a:r>
              <a:rPr lang="en-US" b="1" dirty="0" smtClean="0"/>
              <a:t>Rebuild Eastern Europe</a:t>
            </a:r>
          </a:p>
          <a:p>
            <a:pPr eaLnBrk="1" hangingPunct="1"/>
            <a:r>
              <a:rPr lang="en-US" b="1" dirty="0" smtClean="0"/>
              <a:t>Control Eastern Europe </a:t>
            </a:r>
            <a:r>
              <a:rPr lang="en-US" dirty="0" smtClean="0"/>
              <a:t>(politically and economically) to keep the US from gaining too much power</a:t>
            </a:r>
          </a:p>
          <a:p>
            <a:pPr lvl="1" eaLnBrk="1" hangingPunct="1"/>
            <a:r>
              <a:rPr lang="en-US" dirty="0" smtClean="0"/>
              <a:t>Wants a </a:t>
            </a:r>
            <a:r>
              <a:rPr lang="en-US" b="1" dirty="0" smtClean="0"/>
              <a:t>buffer zone as protection </a:t>
            </a:r>
            <a:r>
              <a:rPr lang="en-US" dirty="0" smtClean="0"/>
              <a:t>against aggression from the west </a:t>
            </a:r>
          </a:p>
          <a:p>
            <a:pPr eaLnBrk="1" hangingPunct="1"/>
            <a:r>
              <a:rPr lang="en-US" b="1" dirty="0" smtClean="0"/>
              <a:t>Keep Germany divided </a:t>
            </a:r>
            <a:r>
              <a:rPr lang="en-US" dirty="0" smtClean="0"/>
              <a:t>to prevent another war.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3587</TotalTime>
  <Words>672</Words>
  <Application>Microsoft Office PowerPoint</Application>
  <PresentationFormat>On-screen Show (4:3)</PresentationFormat>
  <Paragraphs>146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THE COLD WAR</vt:lpstr>
      <vt:lpstr>RESULTS OF WWII</vt:lpstr>
      <vt:lpstr>RESULTS – VE DAY!</vt:lpstr>
      <vt:lpstr>RESULTS – VE DAY!</vt:lpstr>
      <vt:lpstr>RESULTS – VJ DAY!</vt:lpstr>
      <vt:lpstr>United Nations</vt:lpstr>
      <vt:lpstr>The Cold War</vt:lpstr>
      <vt:lpstr>PowerPoint Presentation</vt:lpstr>
      <vt:lpstr>USSR GOALS</vt:lpstr>
      <vt:lpstr>USA GOALS</vt:lpstr>
      <vt:lpstr>THE IRON CURTAIN</vt:lpstr>
      <vt:lpstr>PowerPoint Presentation</vt:lpstr>
      <vt:lpstr>NATO CREATED</vt:lpstr>
      <vt:lpstr>Who Signed NATO – The Founders</vt:lpstr>
      <vt:lpstr>Expansion of NATO During Cold War</vt:lpstr>
      <vt:lpstr>NATO Now Also Includes</vt:lpstr>
      <vt:lpstr>The Warsaw Pact –  A Response to NATO</vt:lpstr>
      <vt:lpstr>THE BERLIN AIRLIFT</vt:lpstr>
      <vt:lpstr>THE BERLIN WALL</vt:lpstr>
      <vt:lpstr>ARMS RACE</vt:lpstr>
    </vt:vector>
  </TitlesOfParts>
  <Company>RRISD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RESULTS OF WWII</dc:title>
  <dc:creator>007andersone</dc:creator>
  <cp:lastModifiedBy>e136126</cp:lastModifiedBy>
  <cp:revision>287</cp:revision>
  <cp:lastPrinted>2015-04-20T13:57:41Z</cp:lastPrinted>
  <dcterms:created xsi:type="dcterms:W3CDTF">2011-05-09T20:47:55Z</dcterms:created>
  <dcterms:modified xsi:type="dcterms:W3CDTF">2016-04-11T16:11:30Z</dcterms:modified>
</cp:coreProperties>
</file>