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handoutMasterIdLst>
    <p:handoutMasterId r:id="rId58"/>
  </p:handoutMasterIdLst>
  <p:sldIdLst>
    <p:sldId id="259" r:id="rId2"/>
    <p:sldId id="256" r:id="rId3"/>
    <p:sldId id="296" r:id="rId4"/>
    <p:sldId id="257" r:id="rId5"/>
    <p:sldId id="283" r:id="rId6"/>
    <p:sldId id="258" r:id="rId7"/>
    <p:sldId id="298" r:id="rId8"/>
    <p:sldId id="262" r:id="rId9"/>
    <p:sldId id="275" r:id="rId10"/>
    <p:sldId id="261" r:id="rId11"/>
    <p:sldId id="263" r:id="rId12"/>
    <p:sldId id="264" r:id="rId13"/>
    <p:sldId id="299" r:id="rId14"/>
    <p:sldId id="268" r:id="rId15"/>
    <p:sldId id="265" r:id="rId16"/>
    <p:sldId id="260" r:id="rId17"/>
    <p:sldId id="266" r:id="rId18"/>
    <p:sldId id="282" r:id="rId19"/>
    <p:sldId id="281" r:id="rId20"/>
    <p:sldId id="267" r:id="rId21"/>
    <p:sldId id="300" r:id="rId22"/>
    <p:sldId id="286" r:id="rId23"/>
    <p:sldId id="294" r:id="rId24"/>
    <p:sldId id="295" r:id="rId25"/>
    <p:sldId id="297" r:id="rId26"/>
    <p:sldId id="284" r:id="rId27"/>
    <p:sldId id="301" r:id="rId28"/>
    <p:sldId id="285" r:id="rId29"/>
    <p:sldId id="302" r:id="rId30"/>
    <p:sldId id="273" r:id="rId31"/>
    <p:sldId id="303" r:id="rId32"/>
    <p:sldId id="304" r:id="rId33"/>
    <p:sldId id="289" r:id="rId34"/>
    <p:sldId id="287" r:id="rId35"/>
    <p:sldId id="290" r:id="rId36"/>
    <p:sldId id="305" r:id="rId37"/>
    <p:sldId id="291" r:id="rId38"/>
    <p:sldId id="307" r:id="rId39"/>
    <p:sldId id="308" r:id="rId40"/>
    <p:sldId id="292" r:id="rId41"/>
    <p:sldId id="310" r:id="rId42"/>
    <p:sldId id="311" r:id="rId43"/>
    <p:sldId id="312" r:id="rId44"/>
    <p:sldId id="313" r:id="rId45"/>
    <p:sldId id="314" r:id="rId46"/>
    <p:sldId id="315" r:id="rId47"/>
    <p:sldId id="293" r:id="rId48"/>
    <p:sldId id="323" r:id="rId49"/>
    <p:sldId id="317" r:id="rId50"/>
    <p:sldId id="318" r:id="rId51"/>
    <p:sldId id="322" r:id="rId52"/>
    <p:sldId id="321" r:id="rId53"/>
    <p:sldId id="324" r:id="rId54"/>
    <p:sldId id="319" r:id="rId55"/>
    <p:sldId id="32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69" autoAdjust="0"/>
  </p:normalViewPr>
  <p:slideViewPr>
    <p:cSldViewPr>
      <p:cViewPr>
        <p:scale>
          <a:sx n="68" d="100"/>
          <a:sy n="68" d="100"/>
        </p:scale>
        <p:origin x="-534"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31BD59-E571-4ED9-886E-6F45E52D31B6}" type="datetimeFigureOut">
              <a:rPr lang="en-US" smtClean="0"/>
              <a:pPr/>
              <a:t>4/20/2016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378ED1-82DF-46AC-8B40-7D8488C9078A}" type="slidenum">
              <a:rPr lang="en-US" smtClean="0"/>
              <a:pPr/>
              <a:t>‹#›</a:t>
            </a:fld>
            <a:endParaRPr lang="en-US"/>
          </a:p>
        </p:txBody>
      </p:sp>
    </p:spTree>
    <p:extLst>
      <p:ext uri="{BB962C8B-B14F-4D97-AF65-F5344CB8AC3E}">
        <p14:creationId xmlns:p14="http://schemas.microsoft.com/office/powerpoint/2010/main" val="3329869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cs typeface="Arial" pitchFamily="34" charset="0"/>
              </a:defRPr>
            </a:lvl1pPr>
          </a:lstStyle>
          <a:p>
            <a:pPr>
              <a:defRPr/>
            </a:pPr>
            <a:fld id="{6F789C08-9B2E-4BE3-8E2E-04253C7B1BEC}" type="datetimeFigureOut">
              <a:rPr lang="en-US"/>
              <a:pPr>
                <a:defRPr/>
              </a:pPr>
              <a:t>4/20/2016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cs typeface="Arial" pitchFamily="34" charset="0"/>
              </a:defRPr>
            </a:lvl1pPr>
          </a:lstStyle>
          <a:p>
            <a:pPr>
              <a:defRPr/>
            </a:pPr>
            <a:fld id="{9B9A292D-436F-4375-B6B4-0EEABC84347E}" type="slidenum">
              <a:rPr lang="en-US"/>
              <a:pPr>
                <a:defRPr/>
              </a:pPr>
              <a:t>‹#›</a:t>
            </a:fld>
            <a:endParaRPr lang="en-US"/>
          </a:p>
        </p:txBody>
      </p:sp>
    </p:spTree>
    <p:extLst>
      <p:ext uri="{BB962C8B-B14F-4D97-AF65-F5344CB8AC3E}">
        <p14:creationId xmlns:p14="http://schemas.microsoft.com/office/powerpoint/2010/main" val="1303432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istory.com/topics/world-war-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Missile_guidance" TargetMode="External"/><Relationship Id="rId7" Type="http://schemas.openxmlformats.org/officeDocument/2006/relationships/hyperlink" Target="https://en.wikipedia.org/wiki/Nuclear_weapons_deliver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Intercontinental_ballistic_missile#cite_note-1" TargetMode="External"/><Relationship Id="rId5" Type="http://schemas.openxmlformats.org/officeDocument/2006/relationships/hyperlink" Target="https://en.wikipedia.org/wiki/Range_(aeronautics)" TargetMode="External"/><Relationship Id="rId4" Type="http://schemas.openxmlformats.org/officeDocument/2006/relationships/hyperlink" Target="https://en.wikipedia.org/wiki/Ballistic_missi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cap="all" dirty="0" smtClean="0">
                <a:solidFill>
                  <a:schemeClr val="tx1"/>
                </a:solidFill>
                <a:effectLst/>
                <a:latin typeface="+mn-lt"/>
                <a:ea typeface="+mn-ea"/>
                <a:cs typeface="+mn-cs"/>
              </a:rPr>
              <a:t>WARSAW PACT: THE COMMUNIST ALLIANCE</a:t>
            </a:r>
          </a:p>
          <a:p>
            <a:r>
              <a:rPr lang="en-US" sz="1200" b="0" i="0" kern="1200" dirty="0" smtClean="0">
                <a:solidFill>
                  <a:schemeClr val="tx1"/>
                </a:solidFill>
                <a:effectLst/>
                <a:latin typeface="+mn-lt"/>
                <a:ea typeface="+mn-ea"/>
                <a:cs typeface="+mn-cs"/>
              </a:rPr>
              <a:t>The formation of the Warsaw Pact was in some ways a response to the creation of NATO, although it did not occur until six years after the Western alliance came into being. It was more directly inspired by the rearming of West Germany and its admission into NATO in 1955. In the aftermath of </a:t>
            </a:r>
            <a:r>
              <a:rPr lang="en-US" sz="1200" b="0" i="0" u="none" strike="noStrike" kern="1200" dirty="0" smtClean="0">
                <a:solidFill>
                  <a:schemeClr val="tx1"/>
                </a:solidFill>
                <a:effectLst/>
                <a:latin typeface="+mn-lt"/>
                <a:ea typeface="+mn-ea"/>
                <a:cs typeface="+mn-cs"/>
                <a:hlinkClick r:id="rId3"/>
              </a:rPr>
              <a:t>World War I</a:t>
            </a:r>
            <a:r>
              <a:rPr lang="en-US" sz="1200" b="0" i="0" kern="1200" dirty="0" smtClean="0">
                <a:solidFill>
                  <a:schemeClr val="tx1"/>
                </a:solidFill>
                <a:effectLst/>
                <a:latin typeface="+mn-lt"/>
                <a:ea typeface="+mn-ea"/>
                <a:cs typeface="+mn-cs"/>
              </a:rPr>
              <a:t> and World War II, Soviet leaders felt very apprehensive about Germany once again becoming a military power–a concern that was shared by many European nations on both sides of the Cold War divide.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20</a:t>
            </a:fld>
            <a:endParaRPr lang="en-US"/>
          </a:p>
        </p:txBody>
      </p:sp>
    </p:spTree>
    <p:extLst>
      <p:ext uri="{BB962C8B-B14F-4D97-AF65-F5344CB8AC3E}">
        <p14:creationId xmlns:p14="http://schemas.microsoft.com/office/powerpoint/2010/main" val="218118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1-Democratic Design</a:t>
            </a:r>
            <a:r>
              <a:rPr lang="en-US" dirty="0" smtClean="0"/>
              <a:t/>
            </a:r>
            <a:br>
              <a:rPr lang="en-US" dirty="0" smtClean="0"/>
            </a:br>
            <a:r>
              <a:rPr lang="en-US" sz="1200" b="0" i="0" kern="1200" dirty="0" smtClean="0">
                <a:solidFill>
                  <a:schemeClr val="tx1"/>
                </a:solidFill>
                <a:effectLst/>
                <a:latin typeface="+mn-lt"/>
                <a:ea typeface="+mn-ea"/>
                <a:cs typeface="+mn-cs"/>
              </a:rPr>
              <a:t>In post war Europe, micro cars flourished as an affordable and quickly manufactured vehicle for factory workers and farmers. The Messerschmitt </a:t>
            </a:r>
            <a:r>
              <a:rPr lang="en-US" sz="1200" b="0" i="0" kern="1200" dirty="0" err="1" smtClean="0">
                <a:solidFill>
                  <a:schemeClr val="tx1"/>
                </a:solidFill>
                <a:effectLst/>
                <a:latin typeface="+mn-lt"/>
                <a:ea typeface="+mn-ea"/>
                <a:cs typeface="+mn-cs"/>
              </a:rPr>
              <a:t>Kabinenroller</a:t>
            </a:r>
            <a:r>
              <a:rPr lang="en-US" sz="1200" b="0" i="0" kern="1200" dirty="0" smtClean="0">
                <a:solidFill>
                  <a:schemeClr val="tx1"/>
                </a:solidFill>
                <a:effectLst/>
                <a:latin typeface="+mn-lt"/>
                <a:ea typeface="+mn-ea"/>
                <a:cs typeface="+mn-cs"/>
              </a:rPr>
              <a:t> of 1955</a:t>
            </a:r>
          </a:p>
          <a:p>
            <a:r>
              <a:rPr lang="en-US" sz="1200" b="1" i="0" kern="1200" dirty="0" smtClean="0">
                <a:solidFill>
                  <a:schemeClr val="tx1"/>
                </a:solidFill>
                <a:effectLst/>
                <a:latin typeface="+mn-lt"/>
                <a:ea typeface="+mn-ea"/>
                <a:cs typeface="+mn-cs"/>
              </a:rPr>
              <a:t>2 Pneumatic Architecture</a:t>
            </a:r>
            <a:r>
              <a:rPr lang="en-US" sz="1200" b="0" i="0" kern="1200" dirty="0" smtClean="0">
                <a:solidFill>
                  <a:schemeClr val="tx1"/>
                </a:solidFill>
                <a:effectLst/>
                <a:latin typeface="+mn-lt"/>
                <a:ea typeface="+mn-ea"/>
                <a:cs typeface="+mn-cs"/>
              </a:rPr>
              <a:t> </a:t>
            </a:r>
            <a:r>
              <a:rPr lang="en-US" dirty="0" smtClean="0"/>
              <a:t/>
            </a:r>
            <a:br>
              <a:rPr lang="en-US" dirty="0" smtClean="0"/>
            </a:br>
            <a:r>
              <a:rPr lang="en-US" sz="1200" b="0" i="0" kern="1200" dirty="0" smtClean="0">
                <a:solidFill>
                  <a:schemeClr val="tx1"/>
                </a:solidFill>
                <a:effectLst/>
                <a:latin typeface="+mn-lt"/>
                <a:ea typeface="+mn-ea"/>
                <a:cs typeface="+mn-cs"/>
              </a:rPr>
              <a:t>Increasing anxiety over the effects modern technology was having on the environment led to all sorts of futuristic concepts such as this installation named 'Oasis No.7'. The bubble protected the occupants as well as nature.</a:t>
            </a:r>
          </a:p>
          <a:p>
            <a:r>
              <a:rPr lang="en-US" sz="1200" b="1" i="0" kern="1200" dirty="0" smtClean="0">
                <a:solidFill>
                  <a:schemeClr val="tx1"/>
                </a:solidFill>
                <a:effectLst/>
                <a:latin typeface="+mn-lt"/>
                <a:ea typeface="+mn-ea"/>
                <a:cs typeface="+mn-cs"/>
              </a:rPr>
              <a:t>3Spaceship Earth</a:t>
            </a:r>
            <a:r>
              <a:rPr lang="en-US" dirty="0" smtClean="0"/>
              <a:t/>
            </a:r>
            <a:br>
              <a:rPr lang="en-US" dirty="0" smtClean="0"/>
            </a:br>
            <a:r>
              <a:rPr lang="en-US" sz="1200" b="0" i="0" kern="1200" dirty="0" smtClean="0">
                <a:solidFill>
                  <a:schemeClr val="tx1"/>
                </a:solidFill>
                <a:effectLst/>
                <a:latin typeface="+mn-lt"/>
                <a:ea typeface="+mn-ea"/>
                <a:cs typeface="+mn-cs"/>
              </a:rPr>
              <a:t>A poster produced by Olivetti featuring Richard Buckminster Fuller's Dome Over Manhattan scheme of the early 60s. His 1963 book asked readers to imagine the planet from space.</a:t>
            </a:r>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53</a:t>
            </a:fld>
            <a:endParaRPr lang="en-US"/>
          </a:p>
        </p:txBody>
      </p:sp>
    </p:spTree>
    <p:extLst>
      <p:ext uri="{BB962C8B-B14F-4D97-AF65-F5344CB8AC3E}">
        <p14:creationId xmlns:p14="http://schemas.microsoft.com/office/powerpoint/2010/main" val="69980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A satellite image has revealed enduring divisions between the east and west of Berlin, with the eastern half of the city much less brightly illuminated at night.</a:t>
            </a:r>
          </a:p>
          <a:p>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25</a:t>
            </a:fld>
            <a:endParaRPr lang="en-US"/>
          </a:p>
        </p:txBody>
      </p:sp>
    </p:spTree>
    <p:extLst>
      <p:ext uri="{BB962C8B-B14F-4D97-AF65-F5344CB8AC3E}">
        <p14:creationId xmlns:p14="http://schemas.microsoft.com/office/powerpoint/2010/main" val="318003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Candy Bombers</a:t>
            </a:r>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29</a:t>
            </a:fld>
            <a:endParaRPr lang="en-US"/>
          </a:p>
        </p:txBody>
      </p:sp>
    </p:spTree>
    <p:extLst>
      <p:ext uri="{BB962C8B-B14F-4D97-AF65-F5344CB8AC3E}">
        <p14:creationId xmlns:p14="http://schemas.microsoft.com/office/powerpoint/2010/main" val="185399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intercontinental ballistic missile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ICBM</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Missile guidance"/>
              </a:rPr>
              <a:t>guided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Ballistic missile"/>
              </a:rPr>
              <a:t>ballistic missile</a:t>
            </a:r>
            <a:r>
              <a:rPr lang="en-US" sz="1200" b="0" i="0" kern="1200" dirty="0" smtClean="0">
                <a:solidFill>
                  <a:schemeClr val="tx1"/>
                </a:solidFill>
                <a:effectLst/>
                <a:latin typeface="+mn-lt"/>
                <a:ea typeface="+mn-ea"/>
                <a:cs typeface="+mn-cs"/>
              </a:rPr>
              <a:t> with a minimum </a:t>
            </a:r>
            <a:r>
              <a:rPr lang="en-US" sz="1200" b="0" i="0" u="none" strike="noStrike" kern="1200" dirty="0" smtClean="0">
                <a:solidFill>
                  <a:schemeClr val="tx1"/>
                </a:solidFill>
                <a:effectLst/>
                <a:latin typeface="+mn-lt"/>
                <a:ea typeface="+mn-ea"/>
                <a:cs typeface="+mn-cs"/>
                <a:hlinkClick r:id="rId5" tooltip="Range (aeronautics)"/>
              </a:rPr>
              <a:t>range</a:t>
            </a:r>
            <a:r>
              <a:rPr lang="en-US" sz="1200" b="0" i="0" kern="1200" dirty="0" smtClean="0">
                <a:solidFill>
                  <a:schemeClr val="tx1"/>
                </a:solidFill>
                <a:effectLst/>
                <a:latin typeface="+mn-lt"/>
                <a:ea typeface="+mn-ea"/>
                <a:cs typeface="+mn-cs"/>
              </a:rPr>
              <a:t> of 5,500 </a:t>
            </a:r>
            <a:r>
              <a:rPr lang="en-US" sz="1200" b="0" i="0" kern="1200" dirty="0" err="1" smtClean="0">
                <a:solidFill>
                  <a:schemeClr val="tx1"/>
                </a:solidFill>
                <a:effectLst/>
                <a:latin typeface="+mn-lt"/>
                <a:ea typeface="+mn-ea"/>
                <a:cs typeface="+mn-cs"/>
              </a:rPr>
              <a:t>kilometres</a:t>
            </a:r>
            <a:r>
              <a:rPr lang="en-US" sz="1200" b="0" i="0" kern="1200" dirty="0" smtClean="0">
                <a:solidFill>
                  <a:schemeClr val="tx1"/>
                </a:solidFill>
                <a:effectLst/>
                <a:latin typeface="+mn-lt"/>
                <a:ea typeface="+mn-ea"/>
                <a:cs typeface="+mn-cs"/>
              </a:rPr>
              <a:t> (3,400 mi)</a:t>
            </a:r>
            <a:r>
              <a:rPr lang="en-US" sz="1200" b="0" i="0" u="none" strike="noStrike" kern="1200" baseline="30000" dirty="0" smtClean="0">
                <a:solidFill>
                  <a:schemeClr val="tx1"/>
                </a:solidFill>
                <a:effectLst/>
                <a:latin typeface="+mn-lt"/>
                <a:ea typeface="+mn-ea"/>
                <a:cs typeface="+mn-cs"/>
                <a:hlinkClick r:id="rId6"/>
              </a:rPr>
              <a:t>[1]</a:t>
            </a:r>
            <a:r>
              <a:rPr lang="en-US" sz="1200" b="0" i="0" kern="1200" dirty="0" smtClean="0">
                <a:solidFill>
                  <a:schemeClr val="tx1"/>
                </a:solidFill>
                <a:effectLst/>
                <a:latin typeface="+mn-lt"/>
                <a:ea typeface="+mn-ea"/>
                <a:cs typeface="+mn-cs"/>
              </a:rPr>
              <a:t> primarily designed for </a:t>
            </a:r>
            <a:r>
              <a:rPr lang="en-US" sz="1200" b="0" i="0" u="none" strike="noStrike" kern="1200" dirty="0" smtClean="0">
                <a:solidFill>
                  <a:schemeClr val="tx1"/>
                </a:solidFill>
                <a:effectLst/>
                <a:latin typeface="+mn-lt"/>
                <a:ea typeface="+mn-ea"/>
                <a:cs typeface="+mn-cs"/>
                <a:hlinkClick r:id="rId7" tooltip="Nuclear weapons delivery"/>
              </a:rPr>
              <a:t>nuclear weapons delivery</a:t>
            </a:r>
            <a:r>
              <a:rPr lang="en-US" sz="1200" b="0" i="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30</a:t>
            </a:fld>
            <a:endParaRPr lang="en-US"/>
          </a:p>
        </p:txBody>
      </p:sp>
    </p:spTree>
    <p:extLst>
      <p:ext uri="{BB962C8B-B14F-4D97-AF65-F5344CB8AC3E}">
        <p14:creationId xmlns:p14="http://schemas.microsoft.com/office/powerpoint/2010/main" val="183582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Nuclear proliferation</a:t>
            </a:r>
            <a:r>
              <a:rPr lang="en-US" sz="1200" b="0" i="0" kern="1200" dirty="0" smtClean="0">
                <a:solidFill>
                  <a:schemeClr val="tx1"/>
                </a:solidFill>
                <a:effectLst/>
                <a:latin typeface="+mn-lt"/>
                <a:ea typeface="+mn-ea"/>
                <a:cs typeface="+mn-cs"/>
              </a:rPr>
              <a:t> is the spread of </a:t>
            </a:r>
            <a:r>
              <a:rPr lang="en-US" sz="1200" b="1" i="0" kern="1200" dirty="0" smtClean="0">
                <a:solidFill>
                  <a:schemeClr val="tx1"/>
                </a:solidFill>
                <a:effectLst/>
                <a:latin typeface="+mn-lt"/>
                <a:ea typeface="+mn-ea"/>
                <a:cs typeface="+mn-cs"/>
              </a:rPr>
              <a:t>nuclear </a:t>
            </a:r>
            <a:r>
              <a:rPr lang="en-US" sz="1200" b="0" i="0" kern="1200" dirty="0" smtClean="0">
                <a:solidFill>
                  <a:schemeClr val="tx1"/>
                </a:solidFill>
                <a:effectLst/>
                <a:latin typeface="+mn-lt"/>
                <a:ea typeface="+mn-ea"/>
                <a:cs typeface="+mn-cs"/>
              </a:rPr>
              <a:t>weapons, fissionable material, and weapons-applicable </a:t>
            </a:r>
            <a:r>
              <a:rPr lang="en-US" sz="1200" b="1" i="0" kern="1200" dirty="0" smtClean="0">
                <a:solidFill>
                  <a:schemeClr val="tx1"/>
                </a:solidFill>
                <a:effectLst/>
                <a:latin typeface="+mn-lt"/>
                <a:ea typeface="+mn-ea"/>
                <a:cs typeface="+mn-cs"/>
              </a:rPr>
              <a:t>nuclear</a:t>
            </a:r>
            <a:r>
              <a:rPr lang="en-US" sz="1200" b="0" i="0" kern="1200" dirty="0" smtClean="0">
                <a:solidFill>
                  <a:schemeClr val="tx1"/>
                </a:solidFill>
                <a:effectLst/>
                <a:latin typeface="+mn-lt"/>
                <a:ea typeface="+mn-ea"/>
                <a:cs typeface="+mn-cs"/>
              </a:rPr>
              <a:t> technology and information to nations not recognized as "</a:t>
            </a:r>
            <a:r>
              <a:rPr lang="en-US" sz="1200" b="1" i="0" kern="1200" dirty="0" smtClean="0">
                <a:solidFill>
                  <a:schemeClr val="tx1"/>
                </a:solidFill>
                <a:effectLst/>
                <a:latin typeface="+mn-lt"/>
                <a:ea typeface="+mn-ea"/>
                <a:cs typeface="+mn-cs"/>
              </a:rPr>
              <a:t>Nuclear</a:t>
            </a:r>
            <a:r>
              <a:rPr lang="en-US" sz="1200" b="0" i="0" kern="1200" dirty="0" smtClean="0">
                <a:solidFill>
                  <a:schemeClr val="tx1"/>
                </a:solidFill>
                <a:effectLst/>
                <a:latin typeface="+mn-lt"/>
                <a:ea typeface="+mn-ea"/>
                <a:cs typeface="+mn-cs"/>
              </a:rPr>
              <a:t> Weapon States"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31</a:t>
            </a:fld>
            <a:endParaRPr lang="en-US"/>
          </a:p>
        </p:txBody>
      </p:sp>
    </p:spTree>
    <p:extLst>
      <p:ext uri="{BB962C8B-B14F-4D97-AF65-F5344CB8AC3E}">
        <p14:creationId xmlns:p14="http://schemas.microsoft.com/office/powerpoint/2010/main" val="84035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32</a:t>
            </a:fld>
            <a:endParaRPr lang="en-US"/>
          </a:p>
        </p:txBody>
      </p:sp>
    </p:spTree>
    <p:extLst>
      <p:ext uri="{BB962C8B-B14F-4D97-AF65-F5344CB8AC3E}">
        <p14:creationId xmlns:p14="http://schemas.microsoft.com/office/powerpoint/2010/main" val="322185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B623F5-4667-461D-B713-989376EBC56B}" type="slidenum">
              <a:rPr lang="en-US">
                <a:latin typeface="Arial" charset="0"/>
                <a:cs typeface="Arial" charset="0"/>
              </a:rPr>
              <a:pPr/>
              <a:t>35</a:t>
            </a:fld>
            <a:endParaRPr 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superhero was able to contain anything that threatened the American way of life, while also being free of restrictions. Bank robbers could be viewed as “the capitalist fear of communist system’s redistributing the wealth.” In the age of intercontinental missiles with only minutes between launch and death, who better to save the world than the strength of Superman or the speed of the Flash?</a:t>
            </a:r>
          </a:p>
          <a:p>
            <a:pPr fontAlgn="base"/>
            <a:r>
              <a:rPr lang="en-US" sz="1200" b="0" i="0" kern="1200" dirty="0" smtClean="0">
                <a:solidFill>
                  <a:schemeClr val="tx1"/>
                </a:solidFill>
                <a:effectLst/>
                <a:latin typeface="+mn-lt"/>
                <a:ea typeface="+mn-ea"/>
                <a:cs typeface="+mn-cs"/>
              </a:rPr>
              <a:t>Even if you don’t agree with the metaphors, the Cold War did lead to the revival of superheroes in the comic books. The Comics Code pushed publishers to the more wholesome tales of bravery, strength, and speed. Superheroes of the era battled supervillains and the Soviet threat. </a:t>
            </a:r>
          </a:p>
          <a:p>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50</a:t>
            </a:fld>
            <a:endParaRPr lang="en-US"/>
          </a:p>
        </p:txBody>
      </p:sp>
    </p:spTree>
    <p:extLst>
      <p:ext uri="{BB962C8B-B14F-4D97-AF65-F5344CB8AC3E}">
        <p14:creationId xmlns:p14="http://schemas.microsoft.com/office/powerpoint/2010/main" val="92638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1-Space Age Fashion</a:t>
            </a:r>
            <a:r>
              <a:rPr lang="en-US" dirty="0" smtClean="0"/>
              <a:t/>
            </a:r>
            <a:br>
              <a:rPr lang="en-US" dirty="0" smtClean="0"/>
            </a:br>
            <a:r>
              <a:rPr lang="en-US" sz="1200" b="0" i="0" kern="1200" dirty="0" smtClean="0">
                <a:solidFill>
                  <a:schemeClr val="tx1"/>
                </a:solidFill>
                <a:effectLst/>
                <a:latin typeface="+mn-lt"/>
                <a:ea typeface="+mn-ea"/>
                <a:cs typeface="+mn-cs"/>
              </a:rPr>
              <a:t>Futurism begins to influence fashion in a big way. This space hat is from 1965</a:t>
            </a:r>
          </a:p>
          <a:p>
            <a:r>
              <a:rPr lang="en-US" sz="1200" b="1" i="0" kern="1200" dirty="0" smtClean="0">
                <a:solidFill>
                  <a:schemeClr val="tx1"/>
                </a:solidFill>
                <a:effectLst/>
                <a:latin typeface="+mn-lt"/>
                <a:ea typeface="+mn-ea"/>
                <a:cs typeface="+mn-cs"/>
              </a:rPr>
              <a:t>2-Plastic Fantastic</a:t>
            </a:r>
            <a:r>
              <a:rPr lang="en-US" dirty="0" smtClean="0"/>
              <a:t/>
            </a:r>
            <a:br>
              <a:rPr lang="en-US" dirty="0" smtClean="0"/>
            </a:br>
            <a:r>
              <a:rPr lang="en-US" sz="1200" b="0" i="0" kern="1200" dirty="0" smtClean="0">
                <a:solidFill>
                  <a:schemeClr val="tx1"/>
                </a:solidFill>
                <a:effectLst/>
                <a:latin typeface="+mn-lt"/>
                <a:ea typeface="+mn-ea"/>
                <a:cs typeface="+mn-cs"/>
              </a:rPr>
              <a:t>The plastic chair was a regular focus of post war design with Charles and Ray Eames becoming the first to experiment with </a:t>
            </a:r>
            <a:r>
              <a:rPr lang="en-US" sz="1200" b="0" i="0" kern="1200" dirty="0" err="1" smtClean="0">
                <a:solidFill>
                  <a:schemeClr val="tx1"/>
                </a:solidFill>
                <a:effectLst/>
                <a:latin typeface="+mn-lt"/>
                <a:ea typeface="+mn-ea"/>
                <a:cs typeface="+mn-cs"/>
              </a:rPr>
              <a:t>fibregass</a:t>
            </a:r>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3- Radical Chic</a:t>
            </a:r>
            <a:r>
              <a:rPr lang="en-US" dirty="0" smtClean="0"/>
              <a:t/>
            </a:r>
            <a:br>
              <a:rPr lang="en-US" dirty="0" smtClean="0"/>
            </a:br>
            <a:r>
              <a:rPr lang="en-US" sz="1200" b="0" i="0" kern="1200" dirty="0" smtClean="0">
                <a:solidFill>
                  <a:schemeClr val="tx1"/>
                </a:solidFill>
                <a:effectLst/>
                <a:latin typeface="+mn-lt"/>
                <a:ea typeface="+mn-ea"/>
                <a:cs typeface="+mn-cs"/>
              </a:rPr>
              <a:t>Political consciousness in art raises the theme of Third World revolution as 'freedom fighters' peer into a chic American interior.</a:t>
            </a:r>
            <a:endParaRPr lang="en-US" dirty="0"/>
          </a:p>
        </p:txBody>
      </p:sp>
      <p:sp>
        <p:nvSpPr>
          <p:cNvPr id="4" name="Slide Number Placeholder 3"/>
          <p:cNvSpPr>
            <a:spLocks noGrp="1"/>
          </p:cNvSpPr>
          <p:nvPr>
            <p:ph type="sldNum" sz="quarter" idx="10"/>
          </p:nvPr>
        </p:nvSpPr>
        <p:spPr/>
        <p:txBody>
          <a:bodyPr/>
          <a:lstStyle/>
          <a:p>
            <a:pPr>
              <a:defRPr/>
            </a:pPr>
            <a:fld id="{9B9A292D-436F-4375-B6B4-0EEABC84347E}" type="slidenum">
              <a:rPr lang="en-US" smtClean="0"/>
              <a:pPr>
                <a:defRPr/>
              </a:pPr>
              <a:t>52</a:t>
            </a:fld>
            <a:endParaRPr lang="en-US"/>
          </a:p>
        </p:txBody>
      </p:sp>
    </p:spTree>
    <p:extLst>
      <p:ext uri="{BB962C8B-B14F-4D97-AF65-F5344CB8AC3E}">
        <p14:creationId xmlns:p14="http://schemas.microsoft.com/office/powerpoint/2010/main" val="397835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71045BA5-7719-4B4C-9BF0-C59CC972DB75}" type="datetimeFigureOut">
              <a:rPr lang="en-US" smtClean="0"/>
              <a:pPr>
                <a:defRPr/>
              </a:pPr>
              <a:t>4/20/2016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C40AB9E5-37EB-420C-9C18-BEAD01807CE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7B95FFB-1433-42DF-993A-64BED6DA56EE}" type="datetimeFigureOut">
              <a:rPr lang="en-US" smtClean="0"/>
              <a:pPr>
                <a:defRPr/>
              </a:pPr>
              <a:t>4/20/2016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53E77A-CB73-4502-AB31-0ECE587F21F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1444436-5410-4B69-BA08-3B91494A726E}" type="datetimeFigureOut">
              <a:rPr lang="en-US" smtClean="0"/>
              <a:pPr>
                <a:defRPr/>
              </a:pPr>
              <a:t>4/20/2016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26709D-DBE8-451C-8BCD-FD972028795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854AFBDC-7383-44C5-A720-4F8BB5B10192}" type="slidenum">
              <a:rPr lang="en-US"/>
              <a:pPr>
                <a:defRPr/>
              </a:pPr>
              <a:t>‹#›</a:t>
            </a:fld>
            <a:endParaRPr lang="en-US"/>
          </a:p>
        </p:txBody>
      </p:sp>
    </p:spTree>
    <p:extLst>
      <p:ext uri="{BB962C8B-B14F-4D97-AF65-F5344CB8AC3E}">
        <p14:creationId xmlns:p14="http://schemas.microsoft.com/office/powerpoint/2010/main" val="75593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314D87F3-C451-408A-9A40-97D4849C86B7}" type="datetimeFigureOut">
              <a:rPr lang="en-US" smtClean="0"/>
              <a:pPr>
                <a:defRPr/>
              </a:pPr>
              <a:t>4/20/2016</a:t>
            </a:fld>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DDAF63-E65A-4025-8BE6-A73459F7FA0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4F941620-BE0A-419E-AB01-DCB7A433DF45}" type="datetimeFigureOut">
              <a:rPr lang="en-US" smtClean="0"/>
              <a:pPr>
                <a:defRPr/>
              </a:pPr>
              <a:t>4/20/2016</a:t>
            </a:fld>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DA88C7A1-67CA-41BF-8DAF-984D92278773}" type="slidenum">
              <a:rPr lang="en-US" smtClean="0"/>
              <a:pPr>
                <a:defRPr/>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D052D9F7-2A6E-43B6-B17D-5FF1534FC423}" type="datetimeFigureOut">
              <a:rPr lang="en-US" smtClean="0"/>
              <a:pPr>
                <a:defRPr/>
              </a:pPr>
              <a:t>4/20/2016</a:t>
            </a:fld>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pPr>
              <a:defRPr/>
            </a:pPr>
            <a:fld id="{E40C5E8D-C529-4938-9FD5-ACB20DC26DA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92456416-1E04-4657-90F9-2B6DEFF842F1}" type="datetimeFigureOut">
              <a:rPr lang="en-US" smtClean="0"/>
              <a:pPr>
                <a:defRPr/>
              </a:pPr>
              <a:t>4/20/2016</a:t>
            </a:fld>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928419BF-2046-4FE5-9C70-844F23E8E7B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5E5D813-D927-489E-B145-BB84FFEA9BB8}" type="datetimeFigureOut">
              <a:rPr lang="en-US" smtClean="0"/>
              <a:pPr>
                <a:defRPr/>
              </a:pPr>
              <a:t>4/20/2016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AD6113D-7C58-4265-A18C-62C3A7EE4ED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ADC74607-0A56-4114-922E-398F1162D0BA}" type="datetimeFigureOut">
              <a:rPr lang="en-US" smtClean="0"/>
              <a:pPr>
                <a:defRPr/>
              </a:pPr>
              <a:t>4/20/2016</a:t>
            </a:fld>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9EFB9619-BF3B-4302-9B33-B8C815969A0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745FCA14-8DA4-45DA-B6D4-8CCA9C2CE4F8}" type="datetimeFigureOut">
              <a:rPr lang="en-US" smtClean="0"/>
              <a:pPr>
                <a:defRPr/>
              </a:pPr>
              <a:t>4/20/2016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A1E0F9E5-C84C-4319-9D25-9929BF7E36D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C11800C5-8593-4FD6-A352-058861D282CF}" type="datetimeFigureOut">
              <a:rPr lang="en-US" smtClean="0"/>
              <a:pPr>
                <a:defRPr/>
              </a:pPr>
              <a:t>4/20/2016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BABF822E-B87C-4746-8E18-3782B93BF1C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1516CE0A-3563-4BCE-9D7A-483446EB19F2}" type="datetimeFigureOut">
              <a:rPr lang="en-US" smtClean="0"/>
              <a:pPr>
                <a:defRPr/>
              </a:pPr>
              <a:t>4/20/2016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D59DF124-10BA-4212-A9B7-8DA0D8047311}"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www.youtube.com/watch?v=S2PUIQpAEA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Nuclear_weap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X7nbwFxGRU" TargetMode="External"/><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commons/5/57/Korean_War_HA-SN-98-07010.jpg"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G9PNAUjDnGU" TargetMode="External"/><Relationship Id="rId2" Type="http://schemas.openxmlformats.org/officeDocument/2006/relationships/image" Target="../media/image59.jpeg"/><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rtlCol="0">
            <a:noAutofit/>
          </a:bodyPr>
          <a:lstStyle/>
          <a:p>
            <a:pPr eaLnBrk="1" fontAlgn="auto" hangingPunct="1">
              <a:spcAft>
                <a:spcPts val="0"/>
              </a:spcAft>
              <a:defRPr/>
            </a:pPr>
            <a:r>
              <a:rPr lang="en-US" sz="7500" b="1" dirty="0" smtClean="0">
                <a:solidFill>
                  <a:srgbClr val="FF0000"/>
                </a:solidFill>
                <a:effectLst>
                  <a:outerShdw blurRad="38100" dist="38100" dir="2700000" algn="tl">
                    <a:srgbClr val="000000">
                      <a:alpha val="43137"/>
                    </a:srgbClr>
                  </a:outerShdw>
                </a:effectLst>
              </a:rPr>
              <a:t>THE COLD WAR</a:t>
            </a:r>
          </a:p>
        </p:txBody>
      </p:sp>
      <p:sp>
        <p:nvSpPr>
          <p:cNvPr id="2051" name="Rectangle 3"/>
          <p:cNvSpPr>
            <a:spLocks noChangeArrowheads="1"/>
          </p:cNvSpPr>
          <p:nvPr/>
        </p:nvSpPr>
        <p:spPr bwMode="auto">
          <a:xfrm>
            <a:off x="990600" y="4074487"/>
            <a:ext cx="7315200" cy="1015663"/>
          </a:xfrm>
          <a:prstGeom prst="rect">
            <a:avLst/>
          </a:prstGeom>
          <a:noFill/>
          <a:ln w="9525">
            <a:noFill/>
            <a:miter lim="800000"/>
            <a:headEnd/>
            <a:tailEnd/>
          </a:ln>
        </p:spPr>
        <p:txBody>
          <a:bodyPr anchor="ctr">
            <a:spAutoFit/>
          </a:bodyPr>
          <a:lstStyle/>
          <a:p>
            <a:pPr algn="ctr" eaLnBrk="0" hangingPunct="0"/>
            <a:r>
              <a:rPr lang="en-US" sz="2000" b="1" dirty="0" smtClean="0"/>
              <a:t>Learning </a:t>
            </a:r>
            <a:r>
              <a:rPr lang="en-US" sz="2000" b="1" dirty="0"/>
              <a:t>Goal 1: </a:t>
            </a:r>
            <a:r>
              <a:rPr lang="en-US" sz="2000" dirty="0"/>
              <a:t>Describe the causes and effects of the Cold War and explain how the Korean War, Vietnam War and the arms race were associated with the Cold War</a:t>
            </a:r>
            <a:r>
              <a:rPr lang="en-US" sz="2000" dirty="0" smtClean="0"/>
              <a:t>.</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eople.cohums.ohio-state.edu/childs1/597Week7outlines_files/image003.jpg"/>
          <p:cNvPicPr>
            <a:picLocks noChangeAspect="1" noChangeArrowheads="1"/>
          </p:cNvPicPr>
          <p:nvPr/>
        </p:nvPicPr>
        <p:blipFill>
          <a:blip r:embed="rId2" cstate="print"/>
          <a:srcRect/>
          <a:stretch>
            <a:fillRect/>
          </a:stretch>
        </p:blipFill>
        <p:spPr bwMode="auto">
          <a:xfrm>
            <a:off x="0" y="-45402"/>
            <a:ext cx="9144000" cy="6888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399032"/>
          </a:xfrm>
        </p:spPr>
        <p:txBody>
          <a:bodyPr rtlCol="0">
            <a:normAutofit/>
          </a:bodyPr>
          <a:lstStyle/>
          <a:p>
            <a:pPr eaLnBrk="1" fontAlgn="auto" hangingPunct="1">
              <a:spcAft>
                <a:spcPts val="0"/>
              </a:spcAft>
              <a:defRPr/>
            </a:pPr>
            <a:r>
              <a:rPr lang="en-US" sz="5500" b="1" dirty="0" smtClean="0">
                <a:effectLst>
                  <a:outerShdw blurRad="38100" dist="38100" dir="2700000" algn="tl">
                    <a:srgbClr val="000000">
                      <a:alpha val="43137"/>
                    </a:srgbClr>
                  </a:outerShdw>
                </a:effectLst>
              </a:rPr>
              <a:t>USSR GOALS</a:t>
            </a:r>
          </a:p>
        </p:txBody>
      </p:sp>
      <p:sp>
        <p:nvSpPr>
          <p:cNvPr id="8195" name="Content Placeholder 2"/>
          <p:cNvSpPr>
            <a:spLocks noGrp="1"/>
          </p:cNvSpPr>
          <p:nvPr>
            <p:ph idx="1"/>
          </p:nvPr>
        </p:nvSpPr>
        <p:spPr>
          <a:xfrm>
            <a:off x="0" y="1828800"/>
            <a:ext cx="8534400" cy="5181600"/>
          </a:xfrm>
        </p:spPr>
        <p:txBody>
          <a:bodyPr>
            <a:normAutofit/>
          </a:bodyPr>
          <a:lstStyle/>
          <a:p>
            <a:pPr eaLnBrk="1" hangingPunct="1"/>
            <a:r>
              <a:rPr lang="en-US" sz="2800" b="1" u="sng" dirty="0" smtClean="0"/>
              <a:t>Encourage communism </a:t>
            </a:r>
            <a:r>
              <a:rPr lang="en-US" sz="2800" dirty="0" smtClean="0"/>
              <a:t>in other countries to lead a </a:t>
            </a:r>
            <a:r>
              <a:rPr lang="en-US" sz="2800" u="sng" dirty="0" smtClean="0"/>
              <a:t>worldwide proletariat revolution</a:t>
            </a:r>
          </a:p>
          <a:p>
            <a:pPr eaLnBrk="1" hangingPunct="1"/>
            <a:r>
              <a:rPr lang="en-US" sz="2800" b="1" u="sng" dirty="0" smtClean="0"/>
              <a:t>Rebuild Eastern Europe</a:t>
            </a:r>
          </a:p>
          <a:p>
            <a:pPr eaLnBrk="1" hangingPunct="1"/>
            <a:r>
              <a:rPr lang="en-US" sz="2800" b="1" u="sng" dirty="0" smtClean="0"/>
              <a:t>Control Eastern Europe </a:t>
            </a:r>
            <a:r>
              <a:rPr lang="en-US" sz="2800" dirty="0" smtClean="0"/>
              <a:t>(politically and economically) to keep the US from gaining too much power</a:t>
            </a:r>
          </a:p>
          <a:p>
            <a:pPr lvl="1" eaLnBrk="1" hangingPunct="1"/>
            <a:r>
              <a:rPr lang="en-US" sz="2400" u="sng" dirty="0" smtClean="0"/>
              <a:t>Wants a </a:t>
            </a:r>
            <a:r>
              <a:rPr lang="en-US" sz="2400" b="1" u="sng" dirty="0" smtClean="0"/>
              <a:t>buffer zone as protection </a:t>
            </a:r>
            <a:r>
              <a:rPr lang="en-US" sz="2400" u="sng" dirty="0" smtClean="0"/>
              <a:t>against aggression from the west </a:t>
            </a:r>
          </a:p>
          <a:p>
            <a:pPr eaLnBrk="1" hangingPunct="1"/>
            <a:r>
              <a:rPr lang="en-US" sz="2800" b="1" u="sng" dirty="0" smtClean="0"/>
              <a:t>Keep Germany divided </a:t>
            </a:r>
            <a:r>
              <a:rPr lang="en-US" sz="2800" u="sng" dirty="0" smtClean="0"/>
              <a:t>to prevent another war.</a:t>
            </a:r>
          </a:p>
        </p:txBody>
      </p:sp>
      <p:pic>
        <p:nvPicPr>
          <p:cNvPr id="4100" name="Picture 4"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2381250" cy="160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
            <a:ext cx="8229600" cy="1399032"/>
          </a:xfrm>
        </p:spPr>
        <p:txBody>
          <a:bodyPr rtlCol="0">
            <a:normAutofit/>
          </a:bodyPr>
          <a:lstStyle/>
          <a:p>
            <a:pPr eaLnBrk="1" fontAlgn="auto" hangingPunct="1">
              <a:spcAft>
                <a:spcPts val="0"/>
              </a:spcAft>
              <a:defRPr/>
            </a:pPr>
            <a:r>
              <a:rPr lang="en-US" sz="5500" b="1" dirty="0" smtClean="0">
                <a:effectLst>
                  <a:outerShdw blurRad="38100" dist="38100" dir="2700000" algn="tl">
                    <a:srgbClr val="000000">
                      <a:alpha val="43137"/>
                    </a:srgbClr>
                  </a:outerShdw>
                </a:effectLst>
              </a:rPr>
              <a:t>USA GOALS</a:t>
            </a:r>
          </a:p>
        </p:txBody>
      </p:sp>
      <p:sp>
        <p:nvSpPr>
          <p:cNvPr id="9219" name="Content Placeholder 2"/>
          <p:cNvSpPr>
            <a:spLocks noGrp="1"/>
          </p:cNvSpPr>
          <p:nvPr>
            <p:ph idx="1"/>
          </p:nvPr>
        </p:nvSpPr>
        <p:spPr>
          <a:xfrm>
            <a:off x="-152400" y="1066800"/>
            <a:ext cx="6324600" cy="5791200"/>
          </a:xfrm>
        </p:spPr>
        <p:txBody>
          <a:bodyPr>
            <a:normAutofit fontScale="92500" lnSpcReduction="20000"/>
          </a:bodyPr>
          <a:lstStyle/>
          <a:p>
            <a:pPr>
              <a:buFont typeface="Arial" panose="020B0604020202020204" pitchFamily="34" charset="0"/>
              <a:buChar char="•"/>
            </a:pPr>
            <a:r>
              <a:rPr lang="en-US" b="1" u="sng" dirty="0"/>
              <a:t>Marshall Plan</a:t>
            </a:r>
          </a:p>
          <a:p>
            <a:pPr lvl="2"/>
            <a:r>
              <a:rPr lang="en-US" b="1" u="sng" dirty="0"/>
              <a:t>US gave $$ billions </a:t>
            </a:r>
            <a:r>
              <a:rPr lang="en-US" b="1" u="sng" dirty="0" smtClean="0"/>
              <a:t>to </a:t>
            </a:r>
            <a:r>
              <a:rPr lang="en-US" b="1" u="sng" dirty="0"/>
              <a:t>rebuild </a:t>
            </a:r>
            <a:r>
              <a:rPr lang="en-US" b="1" u="sng" dirty="0" smtClean="0"/>
              <a:t>economies </a:t>
            </a:r>
            <a:r>
              <a:rPr lang="en-US" u="sng" dirty="0" smtClean="0"/>
              <a:t>of </a:t>
            </a:r>
            <a:r>
              <a:rPr lang="en-US" u="sng" dirty="0"/>
              <a:t>Western European nations </a:t>
            </a:r>
            <a:endParaRPr lang="en-US" b="1" u="sng" dirty="0"/>
          </a:p>
          <a:p>
            <a:pPr lvl="2"/>
            <a:r>
              <a:rPr lang="en-US" b="1" dirty="0"/>
              <a:t>Build trade partnerships </a:t>
            </a:r>
            <a:r>
              <a:rPr lang="en-US" dirty="0"/>
              <a:t>for </a:t>
            </a:r>
            <a:r>
              <a:rPr lang="en-US" dirty="0" smtClean="0"/>
              <a:t>US</a:t>
            </a:r>
          </a:p>
          <a:p>
            <a:pPr lvl="2"/>
            <a:r>
              <a:rPr lang="en-US" b="1" dirty="0" smtClean="0"/>
              <a:t>Gain </a:t>
            </a:r>
            <a:r>
              <a:rPr lang="en-US" b="1" dirty="0"/>
              <a:t>access </a:t>
            </a:r>
            <a:r>
              <a:rPr lang="en-US" b="1" dirty="0" smtClean="0"/>
              <a:t>to raw </a:t>
            </a:r>
            <a:r>
              <a:rPr lang="en-US" b="1" dirty="0"/>
              <a:t>materials </a:t>
            </a:r>
            <a:r>
              <a:rPr lang="en-US" dirty="0"/>
              <a:t>available in eastern </a:t>
            </a:r>
            <a:r>
              <a:rPr lang="en-US" dirty="0" smtClean="0"/>
              <a:t>markets</a:t>
            </a:r>
            <a:endParaRPr lang="en-US" dirty="0"/>
          </a:p>
          <a:p>
            <a:pPr eaLnBrk="1" hangingPunct="1"/>
            <a:r>
              <a:rPr lang="en-US" b="1" u="sng" dirty="0" smtClean="0"/>
              <a:t>Encourage democracy </a:t>
            </a:r>
            <a:r>
              <a:rPr lang="en-US" dirty="0" smtClean="0"/>
              <a:t>in other countries to </a:t>
            </a:r>
            <a:r>
              <a:rPr lang="en-US" b="1" u="sng" dirty="0" smtClean="0"/>
              <a:t>prevent the spread of communism</a:t>
            </a:r>
          </a:p>
          <a:p>
            <a:pPr eaLnBrk="1" hangingPunct="1"/>
            <a:r>
              <a:rPr lang="en-US" b="1" u="sng" dirty="0" smtClean="0"/>
              <a:t>Rebuild Europe</a:t>
            </a:r>
            <a:endParaRPr lang="en-US" dirty="0" smtClean="0"/>
          </a:p>
          <a:p>
            <a:pPr lvl="1"/>
            <a:r>
              <a:rPr lang="en-US" dirty="0" smtClean="0"/>
              <a:t>create stability and new markets</a:t>
            </a:r>
          </a:p>
          <a:p>
            <a:pPr eaLnBrk="1" hangingPunct="1"/>
            <a:r>
              <a:rPr lang="en-US" b="1" u="sng" dirty="0" smtClean="0"/>
              <a:t>Reunite Germany</a:t>
            </a:r>
          </a:p>
          <a:p>
            <a:pPr lvl="1"/>
            <a:r>
              <a:rPr lang="en-US" dirty="0" smtClean="0"/>
              <a:t>stabilize it and increase the security of Europe.</a:t>
            </a:r>
          </a:p>
        </p:txBody>
      </p:sp>
      <p:pic>
        <p:nvPicPr>
          <p:cNvPr id="6146" name="Picture 2" descr="https://upload.wikimedia.org/wikipedia/commons/b/b3/Marshall_Plan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14400"/>
            <a:ext cx="2819400" cy="5524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www.oecd.org/media/oecdorg/satellitesites/berlincentre/43317047MarshallPlanPosterCompetition_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4038600" cy="55071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vintagepostersnyc.com/posters/images/er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829050" cy="55071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media-cache-ak0.pinimg.com/736x/20/ab/ba/20abbad14746cda95128bc684eea33a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436" y="4454063"/>
            <a:ext cx="1738870" cy="243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40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eaLnBrk="1" hangingPunct="1">
              <a:defRPr/>
            </a:pPr>
            <a:r>
              <a:rPr lang="en-US" sz="5500" b="1" dirty="0" smtClean="0">
                <a:effectLst>
                  <a:outerShdw blurRad="38100" dist="38100" dir="2700000" algn="tl">
                    <a:srgbClr val="000000">
                      <a:alpha val="43137"/>
                    </a:srgbClr>
                  </a:outerShdw>
                </a:effectLst>
              </a:rPr>
              <a:t>THE IRON CURTAIN</a:t>
            </a:r>
            <a:endParaRPr lang="en-US" sz="5500" b="1" dirty="0">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457200" y="1257300"/>
            <a:ext cx="8229600" cy="4953000"/>
          </a:xfrm>
        </p:spPr>
        <p:txBody>
          <a:bodyPr/>
          <a:lstStyle/>
          <a:p>
            <a:pPr eaLnBrk="1" hangingPunct="1"/>
            <a:r>
              <a:rPr lang="en-US" b="1" dirty="0" smtClean="0"/>
              <a:t>Division between democratic Western Europe, and the communist-controlled East</a:t>
            </a:r>
            <a:r>
              <a:rPr lang="en-US" dirty="0" smtClean="0"/>
              <a:t>.</a:t>
            </a:r>
          </a:p>
          <a:p>
            <a:pPr eaLnBrk="1" hangingPunct="1"/>
            <a:r>
              <a:rPr lang="en-US" dirty="0" smtClean="0"/>
              <a:t>Churchill’s Speech</a:t>
            </a:r>
          </a:p>
          <a:p>
            <a:pPr lvl="1" eaLnBrk="1" hangingPunct="1"/>
            <a:r>
              <a:rPr lang="en-US" dirty="0" smtClean="0">
                <a:hlinkClick r:id="rId2"/>
              </a:rPr>
              <a:t>http://www.youtube.com/watch?v=S2PUIQpAEAQ</a:t>
            </a:r>
            <a:endParaRPr lang="en-US" dirty="0" smtClean="0"/>
          </a:p>
        </p:txBody>
      </p:sp>
      <p:pic>
        <p:nvPicPr>
          <p:cNvPr id="4" name="Picture 3"/>
          <p:cNvPicPr/>
          <p:nvPr/>
        </p:nvPicPr>
        <p:blipFill rotWithShape="1">
          <a:blip r:embed="rId3" cstate="print"/>
          <a:srcRect l="2699" t="7981" r="2415" b="4656"/>
          <a:stretch/>
        </p:blipFill>
        <p:spPr bwMode="auto">
          <a:xfrm>
            <a:off x="2743200" y="3810000"/>
            <a:ext cx="5486400" cy="301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ationalarchives.gov.uk/education/focuson/film/images/activities/cold-war/europe-cold-war.png"/>
          <p:cNvPicPr>
            <a:picLocks noChangeAspect="1" noChangeArrowheads="1"/>
          </p:cNvPicPr>
          <p:nvPr/>
        </p:nvPicPr>
        <p:blipFill>
          <a:blip r:embed="rId2" cstate="print"/>
          <a:srcRect/>
          <a:stretch>
            <a:fillRect/>
          </a:stretch>
        </p:blipFill>
        <p:spPr bwMode="auto">
          <a:xfrm>
            <a:off x="122238" y="92075"/>
            <a:ext cx="9021762"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b="1" dirty="0" smtClean="0">
                <a:effectLst>
                  <a:outerShdw blurRad="38100" dist="38100" dir="2700000" algn="tl">
                    <a:srgbClr val="000000">
                      <a:alpha val="43137"/>
                    </a:srgbClr>
                  </a:outerShdw>
                </a:effectLst>
              </a:rPr>
              <a:t>NATO CREATED</a:t>
            </a:r>
          </a:p>
        </p:txBody>
      </p:sp>
      <p:sp>
        <p:nvSpPr>
          <p:cNvPr id="12291" name="Content Placeholder 2"/>
          <p:cNvSpPr>
            <a:spLocks noGrp="1"/>
          </p:cNvSpPr>
          <p:nvPr>
            <p:ph idx="1"/>
          </p:nvPr>
        </p:nvSpPr>
        <p:spPr>
          <a:xfrm>
            <a:off x="457200" y="1600200"/>
            <a:ext cx="8229600" cy="2743200"/>
          </a:xfrm>
        </p:spPr>
        <p:txBody>
          <a:bodyPr>
            <a:normAutofit fontScale="92500"/>
          </a:bodyPr>
          <a:lstStyle/>
          <a:p>
            <a:pPr eaLnBrk="1" hangingPunct="1"/>
            <a:r>
              <a:rPr lang="en-US" b="1" u="sng" dirty="0" smtClean="0"/>
              <a:t>NORTH  ATLANTIC  TREATY  ORGANIZATION</a:t>
            </a:r>
          </a:p>
          <a:p>
            <a:pPr eaLnBrk="1" hangingPunct="1"/>
            <a:r>
              <a:rPr lang="en-US" dirty="0" smtClean="0"/>
              <a:t>Formed in 1949</a:t>
            </a:r>
          </a:p>
          <a:p>
            <a:pPr eaLnBrk="1" hangingPunct="1"/>
            <a:r>
              <a:rPr lang="en-US" dirty="0" smtClean="0"/>
              <a:t>To ensure freedom for those who sign</a:t>
            </a:r>
          </a:p>
          <a:p>
            <a:pPr eaLnBrk="1" hangingPunct="1"/>
            <a:r>
              <a:rPr lang="en-US" b="1" dirty="0" smtClean="0"/>
              <a:t>Defend Western Europe from the Soviet Union</a:t>
            </a:r>
          </a:p>
        </p:txBody>
      </p:sp>
      <p:pic>
        <p:nvPicPr>
          <p:cNvPr id="12292" name="Picture 5" descr="http://libertypundits.net/wp-content/uploads/2010/07/nato2.gif"/>
          <p:cNvPicPr>
            <a:picLocks noChangeAspect="1" noChangeArrowheads="1"/>
          </p:cNvPicPr>
          <p:nvPr/>
        </p:nvPicPr>
        <p:blipFill>
          <a:blip r:embed="rId2" cstate="print"/>
          <a:srcRect/>
          <a:stretch>
            <a:fillRect/>
          </a:stretch>
        </p:blipFill>
        <p:spPr bwMode="auto">
          <a:xfrm>
            <a:off x="3429000" y="4038600"/>
            <a:ext cx="2514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rot="5400000">
            <a:off x="304800" y="-5715000"/>
            <a:ext cx="7696200" cy="7391400"/>
          </a:xfrm>
        </p:spPr>
        <p:txBody>
          <a:bodyPr>
            <a:normAutofit/>
          </a:bodyPr>
          <a:lstStyle/>
          <a:p>
            <a:pPr eaLnBrk="1" hangingPunct="1">
              <a:defRPr/>
            </a:pPr>
            <a:r>
              <a:rPr lang="en-US" sz="5000" b="1" dirty="0" smtClean="0">
                <a:effectLst>
                  <a:outerShdw blurRad="38100" dist="38100" dir="2700000" algn="tl">
                    <a:srgbClr val="000000">
                      <a:alpha val="43137"/>
                    </a:srgbClr>
                  </a:outerShdw>
                </a:effectLst>
              </a:rPr>
              <a:t>Who Signed NATO – The Founders</a:t>
            </a:r>
          </a:p>
        </p:txBody>
      </p:sp>
      <p:sp>
        <p:nvSpPr>
          <p:cNvPr id="13315" name="Content Placeholder 2"/>
          <p:cNvSpPr>
            <a:spLocks noGrp="1"/>
          </p:cNvSpPr>
          <p:nvPr>
            <p:ph sz="quarter" idx="2"/>
          </p:nvPr>
        </p:nvSpPr>
        <p:spPr>
          <a:xfrm>
            <a:off x="381000" y="2057400"/>
            <a:ext cx="4040188" cy="3951288"/>
          </a:xfrm>
        </p:spPr>
        <p:txBody>
          <a:bodyPr>
            <a:normAutofit fontScale="92500" lnSpcReduction="10000"/>
          </a:bodyPr>
          <a:lstStyle/>
          <a:p>
            <a:pPr eaLnBrk="1" hangingPunct="1"/>
            <a:r>
              <a:rPr lang="en-US" sz="4000" dirty="0" smtClean="0"/>
              <a:t>Belgium</a:t>
            </a:r>
          </a:p>
          <a:p>
            <a:pPr eaLnBrk="1" hangingPunct="1"/>
            <a:r>
              <a:rPr lang="en-US" sz="4000" dirty="0" smtClean="0"/>
              <a:t>Canada</a:t>
            </a:r>
          </a:p>
          <a:p>
            <a:pPr eaLnBrk="1" hangingPunct="1"/>
            <a:r>
              <a:rPr lang="en-US" sz="4000" dirty="0" smtClean="0"/>
              <a:t>Denmark</a:t>
            </a:r>
          </a:p>
          <a:p>
            <a:pPr eaLnBrk="1" hangingPunct="1"/>
            <a:r>
              <a:rPr lang="en-US" sz="4000" dirty="0" smtClean="0"/>
              <a:t>France</a:t>
            </a:r>
          </a:p>
          <a:p>
            <a:pPr eaLnBrk="1" hangingPunct="1"/>
            <a:r>
              <a:rPr lang="en-US" sz="4000" dirty="0" smtClean="0"/>
              <a:t>Iceland</a:t>
            </a:r>
          </a:p>
          <a:p>
            <a:pPr eaLnBrk="1" hangingPunct="1"/>
            <a:r>
              <a:rPr lang="en-US" sz="4000" dirty="0" smtClean="0"/>
              <a:t>Italy</a:t>
            </a:r>
          </a:p>
          <a:p>
            <a:pPr eaLnBrk="1" hangingPunct="1"/>
            <a:endParaRPr lang="en-US" sz="4000" dirty="0" smtClean="0"/>
          </a:p>
          <a:p>
            <a:pPr eaLnBrk="1" hangingPunct="1"/>
            <a:endParaRPr lang="en-US" sz="4000" dirty="0" smtClean="0"/>
          </a:p>
        </p:txBody>
      </p:sp>
      <p:sp>
        <p:nvSpPr>
          <p:cNvPr id="12" name="Content Placeholder 2"/>
          <p:cNvSpPr>
            <a:spLocks noGrp="1"/>
          </p:cNvSpPr>
          <p:nvPr>
            <p:ph sz="quarter" idx="4"/>
          </p:nvPr>
        </p:nvSpPr>
        <p:spPr>
          <a:xfrm>
            <a:off x="4876800" y="2133600"/>
            <a:ext cx="4040188" cy="3951288"/>
          </a:xfrm>
        </p:spPr>
        <p:txBody>
          <a:bodyPr>
            <a:normAutofit fontScale="92500" lnSpcReduction="20000"/>
          </a:bodyPr>
          <a:lstStyle/>
          <a:p>
            <a:pPr eaLnBrk="1" hangingPunct="1"/>
            <a:r>
              <a:rPr lang="en-US" sz="4000" dirty="0" smtClean="0"/>
              <a:t>Luxembourg</a:t>
            </a:r>
          </a:p>
          <a:p>
            <a:pPr eaLnBrk="1" hangingPunct="1"/>
            <a:r>
              <a:rPr lang="en-US" sz="4000" dirty="0" smtClean="0"/>
              <a:t>Netherlands</a:t>
            </a:r>
          </a:p>
          <a:p>
            <a:pPr eaLnBrk="1" hangingPunct="1"/>
            <a:r>
              <a:rPr lang="en-US" sz="4000" dirty="0" smtClean="0"/>
              <a:t>United Kingdom</a:t>
            </a:r>
          </a:p>
          <a:p>
            <a:pPr eaLnBrk="1" hangingPunct="1"/>
            <a:r>
              <a:rPr lang="en-US" sz="4000" dirty="0" smtClean="0"/>
              <a:t>United States</a:t>
            </a:r>
          </a:p>
          <a:p>
            <a:pPr eaLnBrk="1" hangingPunct="1"/>
            <a:r>
              <a:rPr lang="en-US" sz="4000" dirty="0" smtClean="0"/>
              <a:t>Norway</a:t>
            </a:r>
          </a:p>
          <a:p>
            <a:pPr eaLnBrk="1" hangingPunct="1"/>
            <a:r>
              <a:rPr lang="en-US" sz="4000" dirty="0" smtClean="0"/>
              <a:t>Portugal</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Expansion of NATO During Cold War</a:t>
            </a:r>
            <a:endParaRPr lang="en-US" b="1" dirty="0"/>
          </a:p>
        </p:txBody>
      </p:sp>
      <p:sp>
        <p:nvSpPr>
          <p:cNvPr id="3" name="Content Placeholder 2"/>
          <p:cNvSpPr>
            <a:spLocks noGrp="1"/>
          </p:cNvSpPr>
          <p:nvPr>
            <p:ph idx="1"/>
          </p:nvPr>
        </p:nvSpPr>
        <p:spPr/>
        <p:txBody>
          <a:bodyPr/>
          <a:lstStyle/>
          <a:p>
            <a:pPr eaLnBrk="1" hangingPunct="1"/>
            <a:r>
              <a:rPr lang="en-US" dirty="0" smtClean="0"/>
              <a:t>Greece – 1952</a:t>
            </a:r>
          </a:p>
          <a:p>
            <a:pPr eaLnBrk="1" hangingPunct="1"/>
            <a:r>
              <a:rPr lang="en-US" dirty="0" smtClean="0"/>
              <a:t>Turkey – 1952 </a:t>
            </a:r>
          </a:p>
          <a:p>
            <a:pPr eaLnBrk="1" hangingPunct="1"/>
            <a:r>
              <a:rPr lang="en-US" dirty="0" smtClean="0"/>
              <a:t>West Germany – 1955 </a:t>
            </a:r>
          </a:p>
          <a:p>
            <a:pPr eaLnBrk="1" hangingPunct="1"/>
            <a:r>
              <a:rPr lang="en-US" dirty="0" smtClean="0"/>
              <a:t>Spain – 1982 </a:t>
            </a:r>
          </a:p>
          <a:p>
            <a:pPr eaLnBrk="1" hangingPunct="1"/>
            <a:endParaRPr lang="en-US" sz="44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NATO Now Also Includes</a:t>
            </a:r>
            <a:endParaRPr lang="en-US" b="1" dirty="0"/>
          </a:p>
        </p:txBody>
      </p:sp>
      <p:sp>
        <p:nvSpPr>
          <p:cNvPr id="3" name="Content Placeholder 2"/>
          <p:cNvSpPr>
            <a:spLocks noGrp="1"/>
          </p:cNvSpPr>
          <p:nvPr>
            <p:ph sz="half" idx="1"/>
          </p:nvPr>
        </p:nvSpPr>
        <p:spPr/>
        <p:txBody>
          <a:bodyPr>
            <a:normAutofit fontScale="85000" lnSpcReduction="10000"/>
          </a:bodyPr>
          <a:lstStyle/>
          <a:p>
            <a:pPr lvl="0" eaLnBrk="1" hangingPunct="1">
              <a:defRPr/>
            </a:pPr>
            <a:r>
              <a:rPr lang="en-US" sz="4000" dirty="0" smtClean="0"/>
              <a:t>Czech Republic – 1999 </a:t>
            </a:r>
          </a:p>
          <a:p>
            <a:pPr lvl="0"/>
            <a:r>
              <a:rPr lang="en-US" sz="4000" dirty="0" smtClean="0"/>
              <a:t>Hungary – 1999 </a:t>
            </a:r>
          </a:p>
          <a:p>
            <a:pPr lvl="0"/>
            <a:r>
              <a:rPr lang="en-US" sz="4000" dirty="0" smtClean="0"/>
              <a:t>Poland – 1999 </a:t>
            </a:r>
          </a:p>
          <a:p>
            <a:pPr lvl="0" eaLnBrk="1" hangingPunct="1">
              <a:defRPr/>
            </a:pPr>
            <a:r>
              <a:rPr lang="en-US" sz="4000" dirty="0" smtClean="0"/>
              <a:t>Bulgaria – 2004 </a:t>
            </a:r>
          </a:p>
          <a:p>
            <a:pPr lvl="0"/>
            <a:r>
              <a:rPr lang="en-US" sz="4000" dirty="0" smtClean="0"/>
              <a:t>Estonia – 2004 </a:t>
            </a:r>
          </a:p>
          <a:p>
            <a:pPr lvl="0"/>
            <a:r>
              <a:rPr lang="en-US" sz="4000" dirty="0" smtClean="0"/>
              <a:t>Latvia – 2004 </a:t>
            </a:r>
          </a:p>
          <a:p>
            <a:pPr lvl="0" eaLnBrk="1" hangingPunct="1">
              <a:defRPr/>
            </a:pPr>
            <a:endParaRPr lang="en-US" sz="4000" dirty="0" smtClean="0"/>
          </a:p>
          <a:p>
            <a:endParaRPr lang="en-US" sz="4000" dirty="0"/>
          </a:p>
        </p:txBody>
      </p:sp>
      <p:sp>
        <p:nvSpPr>
          <p:cNvPr id="4" name="Content Placeholder 3"/>
          <p:cNvSpPr>
            <a:spLocks noGrp="1"/>
          </p:cNvSpPr>
          <p:nvPr>
            <p:ph sz="half" idx="2"/>
          </p:nvPr>
        </p:nvSpPr>
        <p:spPr/>
        <p:txBody>
          <a:bodyPr>
            <a:normAutofit fontScale="85000" lnSpcReduction="10000"/>
          </a:bodyPr>
          <a:lstStyle/>
          <a:p>
            <a:r>
              <a:rPr lang="en-US" sz="4000" dirty="0" smtClean="0"/>
              <a:t>Lithuania – 2004 </a:t>
            </a:r>
          </a:p>
          <a:p>
            <a:pPr lvl="0"/>
            <a:r>
              <a:rPr lang="en-US" sz="4000" dirty="0" smtClean="0"/>
              <a:t>Romania – 2004 </a:t>
            </a:r>
          </a:p>
          <a:p>
            <a:pPr lvl="0"/>
            <a:r>
              <a:rPr lang="en-US" sz="4000" dirty="0" smtClean="0"/>
              <a:t>Slovakia – 2004 </a:t>
            </a:r>
          </a:p>
          <a:p>
            <a:pPr lvl="0"/>
            <a:r>
              <a:rPr lang="en-US" sz="4000" dirty="0" smtClean="0"/>
              <a:t>Slovenia – 2004 </a:t>
            </a:r>
          </a:p>
          <a:p>
            <a:pPr lvl="0" eaLnBrk="1" hangingPunct="1">
              <a:defRPr/>
            </a:pPr>
            <a:r>
              <a:rPr lang="en-US" sz="4000" dirty="0" smtClean="0"/>
              <a:t>Albania – 2009</a:t>
            </a:r>
          </a:p>
          <a:p>
            <a:pPr lvl="0" eaLnBrk="1" hangingPunct="1">
              <a:defRPr/>
            </a:pPr>
            <a:r>
              <a:rPr lang="en-US" sz="4000" dirty="0" smtClean="0"/>
              <a:t>Croatia – 2009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75" y="1776413"/>
            <a:ext cx="8153400" cy="1774825"/>
          </a:xfrm>
        </p:spPr>
        <p:txBody>
          <a:bodyPr rtlCol="0">
            <a:normAutofit/>
          </a:bodyPr>
          <a:lstStyle/>
          <a:p>
            <a:pPr eaLnBrk="1" fontAlgn="auto" hangingPunct="1">
              <a:spcAft>
                <a:spcPts val="0"/>
              </a:spcAft>
              <a:defRPr/>
            </a:pPr>
            <a:r>
              <a:rPr lang="en-US" sz="6500" b="1" dirty="0" smtClean="0">
                <a:solidFill>
                  <a:srgbClr val="FF0000"/>
                </a:solidFill>
                <a:effectLst>
                  <a:outerShdw blurRad="38100" dist="38100" dir="2700000" algn="tl">
                    <a:srgbClr val="000000">
                      <a:alpha val="43137"/>
                    </a:srgbClr>
                  </a:outerShdw>
                </a:effectLst>
              </a:rPr>
              <a:t>RESULTS OF WWII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448800" cy="1143000"/>
          </a:xfrm>
        </p:spPr>
        <p:txBody>
          <a:bodyPr>
            <a:normAutofit fontScale="90000"/>
          </a:bodyPr>
          <a:lstStyle/>
          <a:p>
            <a:pPr eaLnBrk="1" hangingPunct="1">
              <a:defRPr/>
            </a:pPr>
            <a:r>
              <a:rPr lang="en-US" sz="4800" b="1" u="sng" dirty="0" smtClean="0">
                <a:effectLst>
                  <a:outerShdw blurRad="38100" dist="38100" dir="2700000" algn="tl">
                    <a:srgbClr val="000000">
                      <a:alpha val="43137"/>
                    </a:srgbClr>
                  </a:outerShdw>
                </a:effectLst>
              </a:rPr>
              <a:t>The Warsaw Pact –The communist alliance</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4339" name="Content Placeholder 2"/>
          <p:cNvSpPr>
            <a:spLocks noGrp="1"/>
          </p:cNvSpPr>
          <p:nvPr>
            <p:ph sz="half" idx="1"/>
          </p:nvPr>
        </p:nvSpPr>
        <p:spPr>
          <a:xfrm>
            <a:off x="-15240" y="2133600"/>
            <a:ext cx="4038600" cy="4525963"/>
          </a:xfrm>
        </p:spPr>
        <p:txBody>
          <a:bodyPr>
            <a:normAutofit/>
          </a:bodyPr>
          <a:lstStyle/>
          <a:p>
            <a:pPr eaLnBrk="1" hangingPunct="1"/>
            <a:r>
              <a:rPr lang="en-US" sz="4000" dirty="0" smtClean="0"/>
              <a:t>Soviet Union</a:t>
            </a:r>
          </a:p>
          <a:p>
            <a:pPr eaLnBrk="1" hangingPunct="1"/>
            <a:r>
              <a:rPr lang="en-US" sz="4000" dirty="0" smtClean="0"/>
              <a:t>Poland</a:t>
            </a:r>
          </a:p>
          <a:p>
            <a:pPr eaLnBrk="1" hangingPunct="1"/>
            <a:r>
              <a:rPr lang="en-US" sz="4000" dirty="0" smtClean="0"/>
              <a:t>East Germany</a:t>
            </a:r>
          </a:p>
          <a:p>
            <a:pPr eaLnBrk="1" hangingPunct="1"/>
            <a:r>
              <a:rPr lang="en-US" sz="4000" dirty="0" smtClean="0"/>
              <a:t>Czechoslovakia</a:t>
            </a:r>
          </a:p>
        </p:txBody>
      </p:sp>
      <p:sp>
        <p:nvSpPr>
          <p:cNvPr id="14340" name="Content Placeholder 3"/>
          <p:cNvSpPr>
            <a:spLocks noGrp="1"/>
          </p:cNvSpPr>
          <p:nvPr>
            <p:ph sz="half" idx="2"/>
          </p:nvPr>
        </p:nvSpPr>
        <p:spPr>
          <a:xfrm>
            <a:off x="3429000" y="2552700"/>
            <a:ext cx="5715000" cy="4525963"/>
          </a:xfrm>
        </p:spPr>
        <p:txBody>
          <a:bodyPr>
            <a:normAutofit/>
          </a:bodyPr>
          <a:lstStyle/>
          <a:p>
            <a:pPr eaLnBrk="1" hangingPunct="1"/>
            <a:r>
              <a:rPr lang="en-US" sz="4000" dirty="0" smtClean="0"/>
              <a:t>Hungary</a:t>
            </a:r>
          </a:p>
          <a:p>
            <a:pPr eaLnBrk="1" hangingPunct="1"/>
            <a:r>
              <a:rPr lang="en-US" sz="4000" dirty="0" smtClean="0"/>
              <a:t>Romania</a:t>
            </a:r>
          </a:p>
          <a:p>
            <a:pPr eaLnBrk="1" hangingPunct="1"/>
            <a:r>
              <a:rPr lang="en-US" sz="4000" dirty="0" smtClean="0"/>
              <a:t>Bulgaria</a:t>
            </a:r>
          </a:p>
          <a:p>
            <a:pPr eaLnBrk="1" hangingPunct="1"/>
            <a:r>
              <a:rPr lang="en-US" sz="4000" dirty="0" smtClean="0"/>
              <a:t>Albania</a:t>
            </a:r>
          </a:p>
          <a:p>
            <a:r>
              <a:rPr lang="en-US" b="1" u="sng" dirty="0">
                <a:effectLst>
                  <a:outerShdw blurRad="38100" dist="38100" dir="2700000" algn="tl">
                    <a:srgbClr val="000000">
                      <a:alpha val="43137"/>
                    </a:srgbClr>
                  </a:outerShdw>
                </a:effectLst>
              </a:rPr>
              <a:t>Bloc in Eastern Europe </a:t>
            </a:r>
            <a:r>
              <a:rPr lang="en-US" b="1" u="sng" dirty="0" smtClean="0">
                <a:effectLst>
                  <a:outerShdw blurRad="38100" dist="38100" dir="2700000" algn="tl">
                    <a:srgbClr val="000000">
                      <a:alpha val="43137"/>
                    </a:srgbClr>
                  </a:outerShdw>
                </a:effectLst>
              </a:rPr>
              <a:t>along </a:t>
            </a:r>
            <a:r>
              <a:rPr lang="en-US" b="1" u="sng" dirty="0">
                <a:effectLst>
                  <a:outerShdw blurRad="38100" dist="38100" dir="2700000" algn="tl">
                    <a:srgbClr val="000000">
                      <a:alpha val="43137"/>
                    </a:srgbClr>
                  </a:outerShdw>
                </a:effectLst>
              </a:rPr>
              <a:t>with SU, A Response to NATO</a:t>
            </a:r>
            <a:endParaRPr lang="en-US" b="1" u="sng" dirty="0" smtClean="0"/>
          </a:p>
        </p:txBody>
      </p:sp>
      <p:pic>
        <p:nvPicPr>
          <p:cNvPr id="8194" name="Picture 2" descr="https://upload.wikimedia.org/wikipedia/commons/thumb/1/1b/Warsaw_Pact_Logo.svg/2000px-Warsaw_Pact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734" y="838200"/>
            <a:ext cx="2874266"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Divided</a:t>
            </a:r>
            <a:endParaRPr lang="en-US" dirty="0"/>
          </a:p>
        </p:txBody>
      </p:sp>
      <p:sp>
        <p:nvSpPr>
          <p:cNvPr id="3" name="Content Placeholder 2"/>
          <p:cNvSpPr>
            <a:spLocks noGrp="1"/>
          </p:cNvSpPr>
          <p:nvPr>
            <p:ph idx="1"/>
          </p:nvPr>
        </p:nvSpPr>
        <p:spPr/>
        <p:txBody>
          <a:bodyPr/>
          <a:lstStyle/>
          <a:p>
            <a:r>
              <a:rPr lang="en-US" b="1" u="sng" dirty="0"/>
              <a:t>Germany </a:t>
            </a:r>
            <a:r>
              <a:rPr lang="en-US" u="sng" dirty="0"/>
              <a:t>was</a:t>
            </a:r>
            <a:r>
              <a:rPr lang="en-US" b="1" u="sng" dirty="0"/>
              <a:t> occupied &amp;</a:t>
            </a:r>
            <a:r>
              <a:rPr lang="en-US" u="sng" dirty="0"/>
              <a:t> </a:t>
            </a:r>
            <a:r>
              <a:rPr lang="en-US" b="1" u="sng" dirty="0"/>
              <a:t>divided</a:t>
            </a:r>
            <a:r>
              <a:rPr lang="en-US" u="sng" dirty="0"/>
              <a:t> into 4 sectors</a:t>
            </a:r>
          </a:p>
          <a:p>
            <a:pPr lvl="1"/>
            <a:r>
              <a:rPr lang="en-US" u="sng" dirty="0"/>
              <a:t>Soviet</a:t>
            </a:r>
          </a:p>
          <a:p>
            <a:pPr lvl="1"/>
            <a:r>
              <a:rPr lang="en-US" u="sng" dirty="0"/>
              <a:t>British</a:t>
            </a:r>
          </a:p>
          <a:p>
            <a:pPr lvl="1"/>
            <a:r>
              <a:rPr lang="en-US" u="sng" dirty="0"/>
              <a:t>French</a:t>
            </a:r>
          </a:p>
          <a:p>
            <a:pPr lvl="1"/>
            <a:r>
              <a:rPr lang="en-US" u="sng" dirty="0"/>
              <a:t>American </a:t>
            </a:r>
          </a:p>
          <a:p>
            <a:pPr lvl="1"/>
            <a:endParaRPr lang="en-US" u="sng" dirty="0"/>
          </a:p>
          <a:p>
            <a:r>
              <a:rPr lang="en-US" b="1" u="sng" dirty="0"/>
              <a:t>Berlin</a:t>
            </a:r>
            <a:r>
              <a:rPr lang="en-US" dirty="0"/>
              <a:t> in the Soviet sector was </a:t>
            </a:r>
            <a:r>
              <a:rPr lang="en-US" b="1" u="sng" dirty="0"/>
              <a:t>also divided </a:t>
            </a:r>
            <a:r>
              <a:rPr lang="en-US" dirty="0"/>
              <a:t>among the 4</a:t>
            </a:r>
          </a:p>
          <a:p>
            <a:endParaRPr lang="en-US" dirty="0"/>
          </a:p>
        </p:txBody>
      </p:sp>
    </p:spTree>
    <p:extLst>
      <p:ext uri="{BB962C8B-B14F-4D97-AF65-F5344CB8AC3E}">
        <p14:creationId xmlns:p14="http://schemas.microsoft.com/office/powerpoint/2010/main" val="621933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7620000" cy="1143000"/>
          </a:xfrm>
        </p:spPr>
        <p:txBody>
          <a:bodyPr/>
          <a:lstStyle/>
          <a:p>
            <a:r>
              <a:rPr lang="en-US" dirty="0" smtClean="0"/>
              <a:t>Germany Divided!</a:t>
            </a:r>
            <a:endParaRPr lang="en-US" dirty="0"/>
          </a:p>
        </p:txBody>
      </p:sp>
      <p:pic>
        <p:nvPicPr>
          <p:cNvPr id="1026" name="Picture 2" descr="https://www.awesomestories.com/images/user/ff68b33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5" y="1676400"/>
            <a:ext cx="4797425" cy="4558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rm7.staticflickr.com/6219/6427957789_08c4f77d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9" y="1676400"/>
            <a:ext cx="5170055" cy="4805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asttrackteaching.com/burns/Unit_11_Cold_War/Germany_divided_David_Burns_462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08705"/>
            <a:ext cx="3733800" cy="4525819"/>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2819400" y="2674349"/>
            <a:ext cx="1066800" cy="830851"/>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132231528372347173.weebly.com/uploads/6/3/1/8/6318768/6317448.jpg?3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304800"/>
            <a:ext cx="7966364" cy="718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97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country does the pink territory belong to? </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airforcemag.com/SiteCollectionImages/Magazine%20Article%20Images/2011/september%202011/berlin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5457937" cy="46028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57150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399032"/>
          </a:xfrm>
        </p:spPr>
        <p:txBody>
          <a:bodyPr/>
          <a:lstStyle/>
          <a:p>
            <a:r>
              <a:rPr lang="en-US" dirty="0" smtClean="0"/>
              <a:t>Berlin by satellite - 2013</a:t>
            </a:r>
            <a:endParaRPr lang="en-US" dirty="0"/>
          </a:p>
        </p:txBody>
      </p:sp>
      <p:sp>
        <p:nvSpPr>
          <p:cNvPr id="3" name="Content Placeholder 2"/>
          <p:cNvSpPr>
            <a:spLocks noGrp="1"/>
          </p:cNvSpPr>
          <p:nvPr>
            <p:ph idx="1"/>
          </p:nvPr>
        </p:nvSpPr>
        <p:spPr/>
        <p:txBody>
          <a:bodyPr/>
          <a:lstStyle/>
          <a:p>
            <a:endParaRPr lang="en-US"/>
          </a:p>
        </p:txBody>
      </p:sp>
      <p:pic>
        <p:nvPicPr>
          <p:cNvPr id="6146" name="Picture 2" descr="http://i.telegraph.co.uk/multimedia/archive/02540/Chris-Hadfield-ber_254006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 y="1066800"/>
            <a:ext cx="9104011" cy="568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20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b="1" dirty="0" smtClean="0">
                <a:effectLst>
                  <a:outerShdw blurRad="38100" dist="38100" dir="2700000" algn="tl">
                    <a:srgbClr val="000000"/>
                  </a:outerShdw>
                </a:effectLst>
                <a:ea typeface="ＭＳ Ｐゴシック" charset="-128"/>
              </a:rPr>
              <a:t>THE BERLIN WALL</a:t>
            </a:r>
          </a:p>
        </p:txBody>
      </p:sp>
      <p:sp>
        <p:nvSpPr>
          <p:cNvPr id="3" name="Content Placeholder 2"/>
          <p:cNvSpPr>
            <a:spLocks noGrp="1"/>
          </p:cNvSpPr>
          <p:nvPr>
            <p:ph idx="1"/>
          </p:nvPr>
        </p:nvSpPr>
        <p:spPr>
          <a:xfrm>
            <a:off x="4495800" y="1625600"/>
            <a:ext cx="4800600" cy="4699000"/>
          </a:xfrm>
        </p:spPr>
        <p:txBody>
          <a:bodyPr>
            <a:normAutofit/>
          </a:bodyPr>
          <a:lstStyle/>
          <a:p>
            <a:pPr eaLnBrk="1" hangingPunct="1">
              <a:lnSpc>
                <a:spcPct val="90000"/>
              </a:lnSpc>
              <a:buFont typeface="Calisto MT" charset="0"/>
              <a:buChar char="•"/>
              <a:defRPr/>
            </a:pPr>
            <a:r>
              <a:rPr lang="en-US" sz="2600" dirty="0" smtClean="0">
                <a:effectLst/>
                <a:ea typeface="ＭＳ Ｐゴシック" charset="-128"/>
              </a:rPr>
              <a:t>Berlin Wall built to </a:t>
            </a:r>
            <a:r>
              <a:rPr lang="en-US" sz="2600" b="1" u="sng" dirty="0" smtClean="0">
                <a:effectLst/>
                <a:ea typeface="ＭＳ Ｐゴシック" charset="-128"/>
              </a:rPr>
              <a:t>separate East and West Germany</a:t>
            </a:r>
          </a:p>
          <a:p>
            <a:pPr marL="64008" indent="0" eaLnBrk="1" hangingPunct="1">
              <a:lnSpc>
                <a:spcPct val="90000"/>
              </a:lnSpc>
              <a:buNone/>
              <a:defRPr/>
            </a:pPr>
            <a:endParaRPr lang="en-US" sz="2600" b="1" u="sng" dirty="0" smtClean="0">
              <a:effectLst/>
              <a:ea typeface="ＭＳ Ｐゴシック" charset="-128"/>
            </a:endParaRPr>
          </a:p>
          <a:p>
            <a:pPr eaLnBrk="1" hangingPunct="1">
              <a:lnSpc>
                <a:spcPct val="90000"/>
              </a:lnSpc>
              <a:buFont typeface="Calisto MT" charset="0"/>
              <a:buChar char="•"/>
              <a:defRPr/>
            </a:pPr>
            <a:r>
              <a:rPr lang="en-US" sz="2600" dirty="0" smtClean="0">
                <a:effectLst/>
                <a:ea typeface="ＭＳ Ｐゴシック" charset="-128"/>
              </a:rPr>
              <a:t>Became a universal </a:t>
            </a:r>
            <a:r>
              <a:rPr lang="en-US" sz="2600" b="1" u="sng" dirty="0" smtClean="0">
                <a:effectLst/>
                <a:ea typeface="ＭＳ Ｐゴシック" charset="-128"/>
              </a:rPr>
              <a:t>symbol of the Cold War</a:t>
            </a:r>
          </a:p>
          <a:p>
            <a:pPr eaLnBrk="1" hangingPunct="1">
              <a:lnSpc>
                <a:spcPct val="90000"/>
              </a:lnSpc>
              <a:buFont typeface="Calisto MT" charset="0"/>
              <a:buChar char="•"/>
              <a:defRPr/>
            </a:pPr>
            <a:endParaRPr lang="en-US" sz="2600" b="1" dirty="0" smtClean="0">
              <a:effectLst/>
              <a:ea typeface="ＭＳ Ｐゴシック" charset="-128"/>
            </a:endParaRPr>
          </a:p>
          <a:p>
            <a:pPr eaLnBrk="1" hangingPunct="1">
              <a:lnSpc>
                <a:spcPct val="90000"/>
              </a:lnSpc>
              <a:buFont typeface="Calisto MT" charset="0"/>
              <a:buChar char="•"/>
              <a:defRPr/>
            </a:pPr>
            <a:r>
              <a:rPr lang="en-US" sz="2600" dirty="0" smtClean="0">
                <a:effectLst/>
                <a:ea typeface="ＭＳ Ｐゴシック" charset="-128"/>
              </a:rPr>
              <a:t>Built by East Germany (with Soviet backing) in 1961 to </a:t>
            </a:r>
            <a:r>
              <a:rPr lang="en-US" sz="2600" b="1" u="sng" dirty="0" smtClean="0">
                <a:effectLst/>
                <a:ea typeface="ＭＳ Ｐゴシック" charset="-128"/>
              </a:rPr>
              <a:t>stop East Germans from fleeing to West Berlin</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 y="4267200"/>
            <a:ext cx="440848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 y="1447800"/>
            <a:ext cx="440848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28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http://www.lesfillesafond.com/wp-content/uploads/East-side-Gallery-874x1024.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11"/>
          <a:stretch/>
        </p:blipFill>
        <p:spPr bwMode="auto">
          <a:xfrm>
            <a:off x="0" y="163829"/>
            <a:ext cx="4457343" cy="6400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pyonberlin.com/wp-content/uploads/2014/12/19669_east-side-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80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eaLnBrk="1" hangingPunct="1">
              <a:defRPr/>
            </a:pPr>
            <a:r>
              <a:rPr lang="en-US" sz="4800" dirty="0" smtClean="0">
                <a:effectLst>
                  <a:outerShdw blurRad="38100" dist="38100" dir="2700000" algn="tl">
                    <a:srgbClr val="000000"/>
                  </a:outerShdw>
                </a:effectLst>
                <a:ea typeface="ＭＳ Ｐゴシック" charset="-128"/>
              </a:rPr>
              <a:t>THE BERLIN AIRLIFT</a:t>
            </a:r>
          </a:p>
        </p:txBody>
      </p:sp>
      <p:sp>
        <p:nvSpPr>
          <p:cNvPr id="3" name="Content Placeholder 2"/>
          <p:cNvSpPr>
            <a:spLocks noGrp="1"/>
          </p:cNvSpPr>
          <p:nvPr>
            <p:ph idx="1"/>
          </p:nvPr>
        </p:nvSpPr>
        <p:spPr>
          <a:xfrm>
            <a:off x="-228600" y="1066800"/>
            <a:ext cx="7315200" cy="4830763"/>
          </a:xfrm>
        </p:spPr>
        <p:txBody>
          <a:bodyPr>
            <a:normAutofit fontScale="85000" lnSpcReduction="10000"/>
          </a:bodyPr>
          <a:lstStyle/>
          <a:p>
            <a:pPr eaLnBrk="1" hangingPunct="1">
              <a:buFont typeface="Calisto MT" charset="0"/>
              <a:buChar char="•"/>
              <a:defRPr/>
            </a:pPr>
            <a:r>
              <a:rPr lang="en-US" dirty="0" smtClean="0">
                <a:effectLst/>
                <a:ea typeface="ＭＳ Ｐゴシック" charset="-128"/>
              </a:rPr>
              <a:t>Berlin divided-USA, Britain, France, &amp; USSR </a:t>
            </a:r>
          </a:p>
          <a:p>
            <a:pPr lvl="1" eaLnBrk="1" hangingPunct="1">
              <a:buFont typeface="Calisto MT" charset="0"/>
              <a:buChar char="•"/>
              <a:defRPr/>
            </a:pPr>
            <a:r>
              <a:rPr lang="en-US" b="1" dirty="0" smtClean="0">
                <a:effectLst/>
                <a:ea typeface="ＭＳ Ｐゴシック" charset="-128"/>
              </a:rPr>
              <a:t>BUT</a:t>
            </a:r>
            <a:r>
              <a:rPr lang="en-US" dirty="0" smtClean="0">
                <a:effectLst/>
                <a:ea typeface="ＭＳ Ｐゴシック" charset="-128"/>
              </a:rPr>
              <a:t> the </a:t>
            </a:r>
            <a:r>
              <a:rPr lang="en-US" b="1" dirty="0" smtClean="0">
                <a:effectLst/>
                <a:ea typeface="ＭＳ Ｐゴシック" charset="-128"/>
              </a:rPr>
              <a:t>city was in the USSR sector </a:t>
            </a:r>
            <a:r>
              <a:rPr lang="en-US" dirty="0" smtClean="0">
                <a:effectLst/>
                <a:ea typeface="ＭＳ Ｐゴシック" charset="-128"/>
              </a:rPr>
              <a:t>of Germany </a:t>
            </a:r>
          </a:p>
          <a:p>
            <a:pPr eaLnBrk="1" hangingPunct="1">
              <a:buFont typeface="Calisto MT" charset="0"/>
              <a:buChar char="•"/>
              <a:defRPr/>
            </a:pPr>
            <a:r>
              <a:rPr lang="en-US" dirty="0" smtClean="0">
                <a:effectLst/>
                <a:ea typeface="ＭＳ Ｐゴシック" charset="-128"/>
              </a:rPr>
              <a:t>June 1948 </a:t>
            </a:r>
          </a:p>
          <a:p>
            <a:pPr lvl="1" eaLnBrk="1" hangingPunct="1">
              <a:buFont typeface="Calisto MT" charset="0"/>
              <a:buChar char="•"/>
              <a:defRPr/>
            </a:pPr>
            <a:r>
              <a:rPr lang="en-US" u="sng" dirty="0" smtClean="0">
                <a:effectLst/>
                <a:ea typeface="ＭＳ Ｐゴシック" charset="-128"/>
              </a:rPr>
              <a:t>Western allies merged their zones </a:t>
            </a:r>
            <a:r>
              <a:rPr lang="en-US" dirty="0" smtClean="0">
                <a:effectLst/>
                <a:ea typeface="ＭＳ Ｐゴシック" charset="-128"/>
              </a:rPr>
              <a:t>of occupation </a:t>
            </a:r>
          </a:p>
          <a:p>
            <a:pPr lvl="1" eaLnBrk="1" hangingPunct="1">
              <a:buFont typeface="Calisto MT" charset="0"/>
              <a:buChar char="•"/>
              <a:defRPr/>
            </a:pPr>
            <a:r>
              <a:rPr lang="en-US" u="sng" dirty="0" smtClean="0">
                <a:effectLst/>
                <a:ea typeface="ＭＳ Ｐゴシック" charset="-128"/>
              </a:rPr>
              <a:t>The Soviets cut land access to Berlin from the west </a:t>
            </a:r>
          </a:p>
          <a:p>
            <a:pPr lvl="1" eaLnBrk="1" hangingPunct="1">
              <a:buFont typeface="Calisto MT" charset="0"/>
              <a:buChar char="•"/>
              <a:defRPr/>
            </a:pPr>
            <a:r>
              <a:rPr lang="en-US" dirty="0" smtClean="0">
                <a:ea typeface="ＭＳ Ｐゴシック" charset="-128"/>
              </a:rPr>
              <a:t>Western allies </a:t>
            </a:r>
            <a:r>
              <a:rPr lang="en-US" dirty="0" smtClean="0">
                <a:effectLst/>
                <a:ea typeface="ＭＳ Ｐゴシック" charset="-128"/>
              </a:rPr>
              <a:t>began </a:t>
            </a:r>
            <a:r>
              <a:rPr lang="en-US" u="sng" dirty="0" smtClean="0">
                <a:effectLst/>
                <a:ea typeface="ＭＳ Ｐゴシック" charset="-128"/>
              </a:rPr>
              <a:t>flying in supplies to West Berlin around the clock for 11 months </a:t>
            </a:r>
          </a:p>
          <a:p>
            <a:pPr lvl="1" eaLnBrk="1" hangingPunct="1">
              <a:buFont typeface="Calisto MT" charset="0"/>
              <a:buChar char="•"/>
              <a:defRPr/>
            </a:pPr>
            <a:r>
              <a:rPr lang="en-US" dirty="0" smtClean="0">
                <a:ea typeface="ＭＳ Ｐゴシック" charset="-128"/>
              </a:rPr>
              <a:t>Stalin admitted defeat &amp; lifted the blockade</a:t>
            </a:r>
          </a:p>
          <a:p>
            <a:pPr eaLnBrk="1" hangingPunct="1">
              <a:buFont typeface="Calisto MT" charset="0"/>
              <a:buChar char="•"/>
              <a:defRPr/>
            </a:pPr>
            <a:r>
              <a:rPr lang="en-US" b="1" u="sng" dirty="0" smtClean="0">
                <a:effectLst/>
                <a:ea typeface="ＭＳ Ｐゴシック" charset="-128"/>
              </a:rPr>
              <a:t>First major confrontation of the Cold War</a:t>
            </a:r>
          </a:p>
        </p:txBody>
      </p:sp>
      <p:pic>
        <p:nvPicPr>
          <p:cNvPr id="4" name="Picture 6" descr="http://www.fasttrackteaching.com/burns/Unit_11_Cold_War/Germany_divided_David_Burns_462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09800"/>
            <a:ext cx="2133600" cy="258618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pbs.org/wgbh/amex/airlift/homeimages/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88392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7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http://blog.hilliardscandy.com/wp-content/uploads/2014/11/Candy-Bomb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
            <a:ext cx="5517412" cy="30416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2714625"/>
            <a:ext cx="55245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https://s-media-cache-ak0.pinimg.com/236x/da/2e/0f/da2e0f84412683474f8d8d965ff18e3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 y="3733800"/>
            <a:ext cx="3213617" cy="243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7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399032"/>
          </a:xfrm>
        </p:spPr>
        <p:txBody>
          <a:bodyPr/>
          <a:lstStyle/>
          <a:p>
            <a:r>
              <a:rPr lang="en-US" sz="4400" b="1" dirty="0">
                <a:effectLst>
                  <a:outerShdw blurRad="38100" dist="38100" dir="2700000" algn="tl">
                    <a:srgbClr val="000000">
                      <a:alpha val="43137"/>
                    </a:srgbClr>
                  </a:outerShdw>
                </a:effectLst>
              </a:rPr>
              <a:t>RESULTS – VE DAY!</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1.toronto.ca/city_of_toronto/city_clerks/toronto_archives/files/images/f1266_it96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51708"/>
            <a:ext cx="721042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artridgesave.co.uk/news/uploads/ve-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564" y="1122218"/>
            <a:ext cx="4762500" cy="3333750"/>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647138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b="1" dirty="0" smtClean="0">
                <a:effectLst>
                  <a:outerShdw blurRad="38100" dist="38100" dir="2700000" algn="tl">
                    <a:srgbClr val="000000">
                      <a:alpha val="43137"/>
                    </a:srgbClr>
                  </a:outerShdw>
                </a:effectLst>
              </a:rPr>
              <a:t>ARMS RACE</a:t>
            </a:r>
            <a:endParaRPr lang="en-US" dirty="0"/>
          </a:p>
        </p:txBody>
      </p:sp>
      <p:sp>
        <p:nvSpPr>
          <p:cNvPr id="3" name="Content Placeholder 2"/>
          <p:cNvSpPr>
            <a:spLocks noGrp="1"/>
          </p:cNvSpPr>
          <p:nvPr>
            <p:ph sz="half" idx="1"/>
          </p:nvPr>
        </p:nvSpPr>
        <p:spPr>
          <a:xfrm>
            <a:off x="0" y="1066800"/>
            <a:ext cx="10134600" cy="5486400"/>
          </a:xfrm>
        </p:spPr>
        <p:txBody>
          <a:bodyPr/>
          <a:lstStyle/>
          <a:p>
            <a:pPr>
              <a:buFont typeface="Arial" pitchFamily="34" charset="0"/>
              <a:buChar char="•"/>
              <a:defRPr/>
            </a:pPr>
            <a:r>
              <a:rPr lang="en-US" b="1" u="sng" dirty="0" smtClean="0"/>
              <a:t>USA &amp; USSR make more destructive weapons</a:t>
            </a:r>
          </a:p>
          <a:p>
            <a:pPr marL="342900" lvl="1" indent="-342900">
              <a:buFont typeface="Arial" pitchFamily="34" charset="0"/>
              <a:buChar char="•"/>
              <a:defRPr/>
            </a:pPr>
            <a:r>
              <a:rPr lang="en-US" b="1" dirty="0" smtClean="0"/>
              <a:t>ICBMs (</a:t>
            </a:r>
            <a:r>
              <a:rPr lang="en-US" b="1" dirty="0"/>
              <a:t>intercontinental ballistic </a:t>
            </a:r>
            <a:r>
              <a:rPr lang="en-US" b="1" dirty="0" smtClean="0"/>
              <a:t>missile)</a:t>
            </a:r>
          </a:p>
        </p:txBody>
      </p:sp>
      <p:pic>
        <p:nvPicPr>
          <p:cNvPr id="12290" name="Picture 2" descr="http://cdn.thedailybeast.com/content/dailybeast/articles/2015/01/28/348-billion-in-nukes-ain-t-enough-the-air-force-wants-new-icbms-too/jcr:content/image.crop.800.500.jpg/47414840.ca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6324600" cy="3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85800"/>
            <a:ext cx="8686800" cy="4525963"/>
          </a:xfrm>
        </p:spPr>
        <p:txBody>
          <a:bodyPr/>
          <a:lstStyle/>
          <a:p>
            <a:pPr marL="342900" lvl="1" indent="-342900">
              <a:buFont typeface="Arial" pitchFamily="34" charset="0"/>
              <a:buChar char="•"/>
              <a:defRPr/>
            </a:pPr>
            <a:r>
              <a:rPr lang="en-US" b="1" u="sng" dirty="0"/>
              <a:t>Nuclear </a:t>
            </a:r>
            <a:r>
              <a:rPr lang="en-US" b="1" u="sng" dirty="0" smtClean="0"/>
              <a:t>proliferation </a:t>
            </a:r>
            <a:r>
              <a:rPr lang="en-US" dirty="0" smtClean="0">
                <a:sym typeface="Wingdings" panose="05000000000000000000" pitchFamily="2" charset="2"/>
              </a:rPr>
              <a:t> </a:t>
            </a:r>
            <a:r>
              <a:rPr lang="en-US" sz="2000" dirty="0" smtClean="0">
                <a:sym typeface="Wingdings" panose="05000000000000000000" pitchFamily="2" charset="2"/>
              </a:rPr>
              <a:t>spread of nuclear weapons (tech/info/materials) to nations not recognized as a weapon state</a:t>
            </a:r>
            <a:endParaRPr lang="en-US" sz="2000" b="1" u="sng" dirty="0"/>
          </a:p>
          <a:p>
            <a:pPr marL="742950" lvl="2" indent="-342900">
              <a:buFont typeface="Calibri" pitchFamily="34" charset="0"/>
              <a:buChar char="—"/>
              <a:defRPr/>
            </a:pPr>
            <a:r>
              <a:rPr lang="en-US" sz="2400" b="1" dirty="0"/>
              <a:t>Deterrents</a:t>
            </a:r>
          </a:p>
          <a:p>
            <a:pPr marL="742950" lvl="2" indent="-342900">
              <a:buFont typeface="Calibri" pitchFamily="34" charset="0"/>
              <a:buChar char="—"/>
              <a:defRPr/>
            </a:pPr>
            <a:r>
              <a:rPr lang="en-US" sz="2400" b="1" dirty="0"/>
              <a:t>MAD</a:t>
            </a:r>
          </a:p>
          <a:p>
            <a:endParaRPr lang="en-US" dirty="0"/>
          </a:p>
        </p:txBody>
      </p:sp>
      <p:sp>
        <p:nvSpPr>
          <p:cNvPr id="5" name="Title 1"/>
          <p:cNvSpPr>
            <a:spLocks noGrp="1"/>
          </p:cNvSpPr>
          <p:nvPr>
            <p:ph type="title"/>
          </p:nvPr>
        </p:nvSpPr>
        <p:spPr>
          <a:xfrm>
            <a:off x="342900" y="0"/>
            <a:ext cx="8229600" cy="868362"/>
          </a:xfrm>
        </p:spPr>
        <p:txBody>
          <a:bodyPr/>
          <a:lstStyle/>
          <a:p>
            <a:pPr>
              <a:defRPr/>
            </a:pPr>
            <a:r>
              <a:rPr lang="en-US" b="1" dirty="0" smtClean="0">
                <a:effectLst>
                  <a:outerShdw blurRad="38100" dist="38100" dir="2700000" algn="tl">
                    <a:srgbClr val="000000">
                      <a:alpha val="43137"/>
                    </a:srgbClr>
                  </a:outerShdw>
                </a:effectLst>
              </a:rPr>
              <a:t>ARMS RACE</a:t>
            </a:r>
            <a:endParaRPr lang="en-US" dirty="0"/>
          </a:p>
        </p:txBody>
      </p:sp>
      <p:pic>
        <p:nvPicPr>
          <p:cNvPr id="13314" name="Picture 2" descr="https://i.ytimg.com/vi/MqPDzJLpxgM/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4000"/>
            <a:ext cx="2819400" cy="1479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2.bp.blogspot.com/-QjhkmZz5kqA/VmUjca7P8HI/AAAAAAAAH7w/NUzUt3EFyK0/s1600/the_cold_war_soviet_union_usa_ussr_%255BR%255D%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9144000" cy="380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79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1143000"/>
            <a:ext cx="8229600" cy="5943600"/>
          </a:xfrm>
        </p:spPr>
        <p:txBody>
          <a:bodyPr>
            <a:normAutofit/>
          </a:bodyPr>
          <a:lstStyle/>
          <a:p>
            <a:pPr>
              <a:buFont typeface="Arial" pitchFamily="34" charset="0"/>
              <a:buChar char="•"/>
              <a:defRPr/>
            </a:pPr>
            <a:r>
              <a:rPr lang="en-US" sz="2800" b="1" u="sng" dirty="0"/>
              <a:t>Space Race</a:t>
            </a:r>
          </a:p>
          <a:p>
            <a:pPr lvl="1">
              <a:buFont typeface="Arial" pitchFamily="34" charset="0"/>
              <a:buChar char="–"/>
              <a:defRPr/>
            </a:pPr>
            <a:r>
              <a:rPr lang="en-US" sz="2800" b="1" u="sng" dirty="0"/>
              <a:t>Sputnik – USSR</a:t>
            </a:r>
          </a:p>
          <a:p>
            <a:pPr lvl="1">
              <a:buFont typeface="Arial" pitchFamily="34" charset="0"/>
              <a:buChar char="–"/>
              <a:defRPr/>
            </a:pPr>
            <a:r>
              <a:rPr lang="en-US" sz="2800" b="1" u="sng" dirty="0"/>
              <a:t>Apollo moon landing – </a:t>
            </a:r>
            <a:r>
              <a:rPr lang="en-US" sz="2800" b="1" u="sng" dirty="0" smtClean="0"/>
              <a:t>USA</a:t>
            </a:r>
          </a:p>
          <a:p>
            <a:pPr lvl="1">
              <a:buFont typeface="Arial" pitchFamily="34" charset="0"/>
              <a:buChar char="–"/>
              <a:defRPr/>
            </a:pPr>
            <a:endParaRPr lang="en-US" b="1" dirty="0"/>
          </a:p>
          <a:p>
            <a:pPr lvl="1">
              <a:buFont typeface="Arial" pitchFamily="34" charset="0"/>
              <a:buChar char="–"/>
              <a:defRPr/>
            </a:pPr>
            <a:endParaRPr lang="en-US" b="1" dirty="0" smtClean="0"/>
          </a:p>
          <a:p>
            <a:pPr marL="537210" lvl="1" indent="0">
              <a:buNone/>
              <a:defRPr/>
            </a:pPr>
            <a:endParaRPr lang="en-US" b="1" dirty="0"/>
          </a:p>
          <a:p>
            <a:pPr lvl="1">
              <a:buFont typeface="Arial" pitchFamily="34" charset="0"/>
              <a:buChar char="–"/>
              <a:defRPr/>
            </a:pPr>
            <a:endParaRPr lang="en-US" b="1" dirty="0"/>
          </a:p>
          <a:p>
            <a:pPr lvl="1">
              <a:buFont typeface="Arial" pitchFamily="34" charset="0"/>
              <a:buChar char="–"/>
              <a:defRPr/>
            </a:pPr>
            <a:endParaRPr lang="en-US" b="1" dirty="0"/>
          </a:p>
          <a:p>
            <a:pPr>
              <a:buFont typeface="Arial" pitchFamily="34" charset="0"/>
              <a:buChar char="•"/>
              <a:defRPr/>
            </a:pPr>
            <a:r>
              <a:rPr lang="en-US" sz="2800" b="1" u="sng" dirty="0"/>
              <a:t>Nuclear Non-Proliferation Treaty </a:t>
            </a:r>
            <a:r>
              <a:rPr lang="en-US" sz="2800" b="1" u="sng" dirty="0" smtClean="0"/>
              <a:t>– 1968</a:t>
            </a:r>
          </a:p>
          <a:p>
            <a:pPr lvl="1">
              <a:buFont typeface="Arial" pitchFamily="34" charset="0"/>
              <a:buChar char="•"/>
              <a:defRPr/>
            </a:pPr>
            <a:r>
              <a:rPr lang="en-US" b="1" u="sng" dirty="0" smtClean="0"/>
              <a:t>objective </a:t>
            </a:r>
            <a:r>
              <a:rPr lang="en-US" b="1" u="sng" dirty="0"/>
              <a:t>is to prevent the spread of </a:t>
            </a:r>
            <a:r>
              <a:rPr lang="en-US" b="1" u="sng" dirty="0">
                <a:hlinkClick r:id="rId3" tooltip="Nuclear weapon"/>
              </a:rPr>
              <a:t>nuclear weapons</a:t>
            </a:r>
            <a:r>
              <a:rPr lang="en-US" b="1" u="sng" dirty="0"/>
              <a:t> and weapons </a:t>
            </a:r>
            <a:r>
              <a:rPr lang="en-US" b="1" u="sng" dirty="0" smtClean="0"/>
              <a:t>technology</a:t>
            </a:r>
          </a:p>
          <a:p>
            <a:pPr lvl="1">
              <a:buFont typeface="Arial" pitchFamily="34" charset="0"/>
              <a:buChar char="•"/>
              <a:defRPr/>
            </a:pPr>
            <a:r>
              <a:rPr lang="en-US" b="1" u="sng" dirty="0" smtClean="0"/>
              <a:t>Limit nuclear capabilities to China, Russia, US </a:t>
            </a:r>
            <a:endParaRPr lang="en-US" dirty="0"/>
          </a:p>
        </p:txBody>
      </p:sp>
      <p:sp>
        <p:nvSpPr>
          <p:cNvPr id="5" name="Title 1"/>
          <p:cNvSpPr txBox="1">
            <a:spLocks/>
          </p:cNvSpPr>
          <p:nvPr/>
        </p:nvSpPr>
        <p:spPr>
          <a:xfrm>
            <a:off x="457200" y="274638"/>
            <a:ext cx="8229600" cy="868362"/>
          </a:xfrm>
          <a:prstGeom prst="rect">
            <a:avLst/>
          </a:prstGeom>
        </p:spPr>
        <p:txBody>
          <a:bodyPr vert="horz" anchor="ctr">
            <a:normAutofit/>
          </a:bodyPr>
          <a:lstStyle>
            <a:lvl1pPr marL="0"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fontAlgn="auto">
              <a:spcAft>
                <a:spcPts val="0"/>
              </a:spcAft>
              <a:defRPr/>
            </a:pPr>
            <a:r>
              <a:rPr lang="en-US" b="1" smtClean="0">
                <a:effectLst>
                  <a:outerShdw blurRad="38100" dist="38100" dir="2700000" algn="tl">
                    <a:srgbClr val="000000">
                      <a:alpha val="43137"/>
                    </a:srgbClr>
                  </a:outerShdw>
                </a:effectLst>
              </a:rPr>
              <a:t>ARMS RACE</a:t>
            </a:r>
            <a:endParaRPr lang="en-US" dirty="0"/>
          </a:p>
        </p:txBody>
      </p:sp>
      <p:pic>
        <p:nvPicPr>
          <p:cNvPr id="14338" name="Picture 2" descr="http://josehist.weebly.com/uploads/1/3/6/4/13642763/2604615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0217"/>
            <a:ext cx="2758440" cy="194037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895600"/>
            <a:ext cx="58216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239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blip>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6200" y="762000"/>
            <a:ext cx="9067800" cy="1165225"/>
          </a:xfrm>
        </p:spPr>
        <p:txBody>
          <a:bodyPr>
            <a:normAutofit/>
          </a:bodyPr>
          <a:lstStyle/>
          <a:p>
            <a:r>
              <a:rPr lang="en-US" sz="4800" dirty="0" smtClean="0"/>
              <a:t>The Korean &amp; Vietnam Wars</a:t>
            </a:r>
            <a:endParaRPr lang="en-US" sz="4800" dirty="0"/>
          </a:p>
        </p:txBody>
      </p:sp>
      <p:sp>
        <p:nvSpPr>
          <p:cNvPr id="6" name="Subtitle 5"/>
          <p:cNvSpPr>
            <a:spLocks noGrp="1"/>
          </p:cNvSpPr>
          <p:nvPr>
            <p:ph type="subTitle" idx="1"/>
          </p:nvPr>
        </p:nvSpPr>
        <p:spPr>
          <a:xfrm>
            <a:off x="1295400" y="2590800"/>
            <a:ext cx="6400800" cy="2895600"/>
          </a:xfrm>
        </p:spPr>
        <p:txBody>
          <a:bodyPr>
            <a:normAutofit/>
          </a:bodyPr>
          <a:lstStyle/>
          <a:p>
            <a:r>
              <a:rPr lang="en-US" sz="2800" dirty="0" smtClean="0"/>
              <a:t>LG 1: </a:t>
            </a:r>
            <a:r>
              <a:rPr lang="en-US" sz="2800" strike="sngStrike" dirty="0" smtClean="0"/>
              <a:t>Describe the causes and effects of the Cold War and </a:t>
            </a:r>
            <a:r>
              <a:rPr lang="en-US" sz="2800" b="1" u="sng" dirty="0" smtClean="0"/>
              <a:t>explain how the Korean War &amp; Vietnam War</a:t>
            </a:r>
            <a:r>
              <a:rPr lang="en-US" sz="2800" dirty="0" smtClean="0"/>
              <a:t>, </a:t>
            </a:r>
            <a:r>
              <a:rPr lang="en-US" sz="2800" strike="sngStrike" dirty="0" smtClean="0"/>
              <a:t>and the arms race </a:t>
            </a:r>
            <a:r>
              <a:rPr lang="en-US" sz="2800" b="1" u="sng" dirty="0" smtClean="0"/>
              <a:t>were associated with the Cold War</a:t>
            </a:r>
            <a:r>
              <a:rPr lang="en-US" sz="2800" b="1" dirty="0" smtClean="0"/>
              <a:t>.</a:t>
            </a:r>
            <a:endParaRPr lang="en-US" sz="2800" b="1" dirty="0"/>
          </a:p>
        </p:txBody>
      </p:sp>
    </p:spTree>
    <p:extLst>
      <p:ext uri="{BB962C8B-B14F-4D97-AF65-F5344CB8AC3E}">
        <p14:creationId xmlns:p14="http://schemas.microsoft.com/office/powerpoint/2010/main" val="3099134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normAutofit/>
          </a:bodyPr>
          <a:lstStyle/>
          <a:p>
            <a:r>
              <a:rPr lang="en-US" sz="4400" b="1" u="sng" dirty="0" smtClean="0"/>
              <a:t>Policy of foreign containment</a:t>
            </a:r>
            <a:endParaRPr lang="en-US" sz="4400" b="1" u="sng" dirty="0"/>
          </a:p>
        </p:txBody>
      </p:sp>
      <p:sp>
        <p:nvSpPr>
          <p:cNvPr id="5" name="Rectangle 3"/>
          <p:cNvSpPr>
            <a:spLocks noGrp="1" noChangeArrowheads="1"/>
          </p:cNvSpPr>
          <p:nvPr>
            <p:ph sz="half" idx="1"/>
          </p:nvPr>
        </p:nvSpPr>
        <p:spPr>
          <a:xfrm>
            <a:off x="0" y="1295400"/>
            <a:ext cx="9144000" cy="4906963"/>
          </a:xfrm>
        </p:spPr>
        <p:txBody>
          <a:bodyPr>
            <a:normAutofit/>
          </a:bodyPr>
          <a:lstStyle/>
          <a:p>
            <a:pPr eaLnBrk="1" hangingPunct="1">
              <a:lnSpc>
                <a:spcPct val="90000"/>
              </a:lnSpc>
              <a:defRPr/>
            </a:pPr>
            <a:r>
              <a:rPr lang="en-US" sz="2400" b="1" dirty="0" smtClean="0"/>
              <a:t>First made public by President Truman in the </a:t>
            </a:r>
            <a:r>
              <a:rPr lang="en-US" sz="2400" b="1" dirty="0" smtClean="0">
                <a:solidFill>
                  <a:srgbClr val="FF0000"/>
                </a:solidFill>
                <a:effectLst>
                  <a:outerShdw blurRad="38100" dist="38100" dir="2700000" algn="tl">
                    <a:srgbClr val="000000"/>
                  </a:outerShdw>
                </a:effectLst>
              </a:rPr>
              <a:t>Truman Doctrine Speech</a:t>
            </a:r>
            <a:r>
              <a:rPr lang="en-US" sz="2400" b="1" dirty="0" smtClean="0"/>
              <a:t> (March 12, 1947)</a:t>
            </a:r>
          </a:p>
          <a:p>
            <a:pPr eaLnBrk="1" hangingPunct="1">
              <a:lnSpc>
                <a:spcPct val="90000"/>
              </a:lnSpc>
              <a:defRPr/>
            </a:pPr>
            <a:endParaRPr lang="en-US" sz="2400" b="1" dirty="0" smtClean="0"/>
          </a:p>
          <a:p>
            <a:r>
              <a:rPr lang="en-US" sz="2000" b="1" u="sng" dirty="0"/>
              <a:t>United States policy to prevent spread of Communism</a:t>
            </a:r>
          </a:p>
          <a:p>
            <a:pPr lvl="1"/>
            <a:r>
              <a:rPr lang="en-US" sz="1800" b="1" dirty="0"/>
              <a:t>US would </a:t>
            </a:r>
            <a:r>
              <a:rPr lang="en-US" sz="1800" b="1" u="sng" dirty="0"/>
              <a:t>not overturn Communism </a:t>
            </a:r>
            <a:r>
              <a:rPr lang="en-US" sz="1800" b="1" dirty="0"/>
              <a:t>where it existed, but it would try to</a:t>
            </a:r>
            <a:r>
              <a:rPr lang="en-US" sz="1800" b="1" u="sng" dirty="0"/>
              <a:t> prevent it from spreading any further</a:t>
            </a:r>
          </a:p>
          <a:p>
            <a:pPr eaLnBrk="1" hangingPunct="1">
              <a:lnSpc>
                <a:spcPct val="90000"/>
              </a:lnSpc>
              <a:defRPr/>
            </a:pPr>
            <a:endParaRPr lang="en-US" sz="2400" b="1" u="sng" dirty="0" smtClean="0"/>
          </a:p>
          <a:p>
            <a:pPr eaLnBrk="1" hangingPunct="1">
              <a:lnSpc>
                <a:spcPct val="90000"/>
              </a:lnSpc>
              <a:defRPr/>
            </a:pPr>
            <a:r>
              <a:rPr lang="en-US" sz="2400" b="1" dirty="0" smtClean="0"/>
              <a:t>Based on a belief in the </a:t>
            </a:r>
            <a:r>
              <a:rPr lang="en-US" sz="2400" b="1" u="sng" dirty="0" smtClean="0">
                <a:solidFill>
                  <a:srgbClr val="FF0000"/>
                </a:solidFill>
                <a:effectLst>
                  <a:outerShdw blurRad="38100" dist="38100" dir="2700000" algn="tl">
                    <a:srgbClr val="000000"/>
                  </a:outerShdw>
                </a:effectLst>
              </a:rPr>
              <a:t>Domino Theory of Communism</a:t>
            </a:r>
            <a:r>
              <a:rPr lang="en-US" sz="2400" b="1" u="sng" dirty="0" smtClean="0"/>
              <a:t> </a:t>
            </a:r>
          </a:p>
          <a:p>
            <a:pPr lvl="1">
              <a:lnSpc>
                <a:spcPct val="90000"/>
              </a:lnSpc>
              <a:defRPr/>
            </a:pPr>
            <a:r>
              <a:rPr lang="en-US" sz="2000" b="1" u="sng" dirty="0" smtClean="0"/>
              <a:t>if one country became communist other countries around it would also fall </a:t>
            </a:r>
            <a:r>
              <a:rPr lang="en-US" sz="2000" b="1" dirty="0" smtClean="0"/>
              <a:t>under communist control, falling like a row of dominoes.</a:t>
            </a:r>
          </a:p>
        </p:txBody>
      </p:sp>
      <p:pic>
        <p:nvPicPr>
          <p:cNvPr id="6" name="Picture 11" descr="http://upload.wikimedia.org/wikipedia/commons/6/66/Domino_the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81600"/>
            <a:ext cx="7543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500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eaLnBrk="1" hangingPunct="1">
              <a:defRPr/>
            </a:pPr>
            <a:r>
              <a:rPr lang="en-US" sz="5500" b="1" dirty="0" smtClean="0">
                <a:effectLst>
                  <a:outerShdw blurRad="38100" dist="38100" dir="2700000" algn="tl">
                    <a:srgbClr val="000000">
                      <a:alpha val="43137"/>
                    </a:srgbClr>
                  </a:outerShdw>
                </a:effectLst>
              </a:rPr>
              <a:t>CONTAINMENT</a:t>
            </a:r>
            <a:endParaRPr lang="en-US" sz="5500" b="1" dirty="0">
              <a:effectLst>
                <a:outerShdw blurRad="38100" dist="38100" dir="2700000" algn="tl">
                  <a:srgbClr val="000000">
                    <a:alpha val="43137"/>
                  </a:srgbClr>
                </a:outerShdw>
              </a:effectLst>
            </a:endParaRPr>
          </a:p>
        </p:txBody>
      </p:sp>
      <p:sp>
        <p:nvSpPr>
          <p:cNvPr id="15363" name="Content Placeholder 2"/>
          <p:cNvSpPr>
            <a:spLocks noGrp="1"/>
          </p:cNvSpPr>
          <p:nvPr>
            <p:ph sz="half" idx="1"/>
          </p:nvPr>
        </p:nvSpPr>
        <p:spPr>
          <a:xfrm>
            <a:off x="381000" y="1066800"/>
            <a:ext cx="4800600" cy="4953000"/>
          </a:xfrm>
        </p:spPr>
        <p:txBody>
          <a:bodyPr>
            <a:normAutofit/>
          </a:bodyPr>
          <a:lstStyle/>
          <a:p>
            <a:pPr eaLnBrk="1" hangingPunct="1"/>
            <a:r>
              <a:rPr lang="en-US" sz="2000" dirty="0" smtClean="0"/>
              <a:t>Led to the nuclear arms race</a:t>
            </a:r>
          </a:p>
          <a:p>
            <a:pPr eaLnBrk="1" hangingPunct="1"/>
            <a:r>
              <a:rPr lang="en-US" sz="2000" dirty="0" smtClean="0"/>
              <a:t>Space Race</a:t>
            </a:r>
          </a:p>
          <a:p>
            <a:pPr eaLnBrk="1" hangingPunct="1"/>
            <a:r>
              <a:rPr lang="en-US" sz="2000" dirty="0" smtClean="0"/>
              <a:t>Korean War</a:t>
            </a:r>
          </a:p>
          <a:p>
            <a:pPr eaLnBrk="1" hangingPunct="1"/>
            <a:r>
              <a:rPr lang="en-US" sz="2000" dirty="0" smtClean="0"/>
              <a:t>Vietnam War</a:t>
            </a:r>
          </a:p>
        </p:txBody>
      </p:sp>
      <p:pic>
        <p:nvPicPr>
          <p:cNvPr id="15364" name="Picture 2" descr="http://static.howstuffworks.com/gif/nuclear-arms-race-1.jpg"/>
          <p:cNvPicPr>
            <a:picLocks noChangeAspect="1" noChangeArrowheads="1"/>
          </p:cNvPicPr>
          <p:nvPr/>
        </p:nvPicPr>
        <p:blipFill>
          <a:blip r:embed="rId3" cstate="print"/>
          <a:srcRect/>
          <a:stretch>
            <a:fillRect/>
          </a:stretch>
        </p:blipFill>
        <p:spPr bwMode="auto">
          <a:xfrm>
            <a:off x="5334000" y="381000"/>
            <a:ext cx="3581400" cy="2328104"/>
          </a:xfrm>
          <a:prstGeom prst="rect">
            <a:avLst/>
          </a:prstGeom>
          <a:noFill/>
          <a:ln w="9525">
            <a:noFill/>
            <a:miter lim="800000"/>
            <a:headEnd/>
            <a:tailEnd/>
          </a:ln>
        </p:spPr>
      </p:pic>
      <p:pic>
        <p:nvPicPr>
          <p:cNvPr id="15365" name="Picture 4" descr="http://cold-war-killer-bees.wikispaces.com/file/view/300_14846.jpg/35372497/300_14846.jpg"/>
          <p:cNvPicPr>
            <a:picLocks noChangeAspect="1" noChangeArrowheads="1"/>
          </p:cNvPicPr>
          <p:nvPr/>
        </p:nvPicPr>
        <p:blipFill>
          <a:blip r:embed="rId4" cstate="print"/>
          <a:srcRect/>
          <a:stretch>
            <a:fillRect/>
          </a:stretch>
        </p:blipFill>
        <p:spPr bwMode="auto">
          <a:xfrm>
            <a:off x="792480" y="2971800"/>
            <a:ext cx="2639356" cy="3968824"/>
          </a:xfrm>
          <a:prstGeom prst="rect">
            <a:avLst/>
          </a:prstGeom>
          <a:noFill/>
          <a:ln w="9525">
            <a:noFill/>
            <a:miter lim="800000"/>
            <a:headEnd/>
            <a:tailEnd/>
          </a:ln>
        </p:spPr>
      </p:pic>
      <p:pic>
        <p:nvPicPr>
          <p:cNvPr id="15366" name="Picture 6" descr="http://www.helmenstine.com/matt/LESSONS/3%20-%20American%20History%20(WC)/American%20History%20Timeline%20Pics/Red%20Scare.jpg"/>
          <p:cNvPicPr>
            <a:picLocks noChangeAspect="1" noChangeArrowheads="1"/>
          </p:cNvPicPr>
          <p:nvPr/>
        </p:nvPicPr>
        <p:blipFill>
          <a:blip r:embed="rId5" cstate="print"/>
          <a:srcRect/>
          <a:stretch>
            <a:fillRect/>
          </a:stretch>
        </p:blipFill>
        <p:spPr bwMode="auto">
          <a:xfrm>
            <a:off x="4648200" y="2948329"/>
            <a:ext cx="2760662" cy="3909672"/>
          </a:xfrm>
          <a:prstGeom prst="rect">
            <a:avLst/>
          </a:prstGeom>
          <a:noFill/>
          <a:ln w="9525">
            <a:noFill/>
            <a:miter lim="800000"/>
            <a:headEnd/>
            <a:tailEnd/>
          </a:ln>
        </p:spPr>
      </p:pic>
    </p:spTree>
    <p:extLst>
      <p:ext uri="{BB962C8B-B14F-4D97-AF65-F5344CB8AC3E}">
        <p14:creationId xmlns:p14="http://schemas.microsoft.com/office/powerpoint/2010/main" val="774908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943600" y="1828800"/>
            <a:ext cx="3429000" cy="4525963"/>
          </a:xfrm>
        </p:spPr>
        <p:txBody>
          <a:bodyPr>
            <a:normAutofit/>
          </a:bodyPr>
          <a:lstStyle/>
          <a:p>
            <a:r>
              <a:rPr lang="en-US" altLang="en-US" sz="2000" dirty="0"/>
              <a:t>This Russian cartoon shows the </a:t>
            </a:r>
          </a:p>
          <a:p>
            <a:r>
              <a:rPr lang="en-US" altLang="en-US" sz="2000" dirty="0"/>
              <a:t>Greeks being helped by Uncle Sam.</a:t>
            </a:r>
          </a:p>
          <a:p>
            <a:r>
              <a:rPr lang="en-US" altLang="en-US" sz="2000" dirty="0"/>
              <a:t>Notice the $ sign on the gun – </a:t>
            </a:r>
          </a:p>
          <a:p>
            <a:r>
              <a:rPr lang="en-US" altLang="en-US" sz="2000" dirty="0"/>
              <a:t>Symbolizing the $400 million in aid </a:t>
            </a:r>
          </a:p>
          <a:p>
            <a:r>
              <a:rPr lang="en-US" altLang="en-US" sz="2000" dirty="0"/>
              <a:t>From the Truman Doctrine</a:t>
            </a:r>
          </a:p>
          <a:p>
            <a:endParaRPr lang="en-US" sz="1800" dirty="0"/>
          </a:p>
        </p:txBody>
      </p:sp>
      <p:pic>
        <p:nvPicPr>
          <p:cNvPr id="5" name="Picture 9" descr="http://www.johndclare.net/images/Greec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095" y="1524000"/>
            <a:ext cx="598256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p:txBody>
          <a:bodyPr/>
          <a:lstStyle/>
          <a:p>
            <a:pPr eaLnBrk="1" hangingPunct="1"/>
            <a:r>
              <a:rPr lang="en-US" altLang="en-US" dirty="0" smtClean="0"/>
              <a:t>Containment Policy:  </a:t>
            </a:r>
            <a:br>
              <a:rPr lang="en-US" altLang="en-US" dirty="0" smtClean="0"/>
            </a:br>
            <a:endParaRPr lang="en-US" altLang="en-US" dirty="0" smtClean="0"/>
          </a:p>
        </p:txBody>
      </p:sp>
      <p:sp>
        <p:nvSpPr>
          <p:cNvPr id="7" name="AutoShape 2" descr="data:image/jpeg;base64,/9j/4AAQSkZJRgABAQAAAQABAAD/2wCEAAkGBxISEg8QEhAVEBAPDw8PDxUVEBUPFRUPFREWFhUVFRUYHiggGBolGxUVITEhJSkrLi4uFx8zODMtNygtLisBCgoKDg0OGRAQFy0dHR0tLS0tLS0tLS8rLSstLSstLS0tLS0tKystLTcrLystKy0tLS4tLy0tKy0tKy0rLSsrLf/AABEIAMIBAwMBIgACEQEDEQH/xAAbAAEAAgMBAQAAAAAAAAAAAAAAAgMBBAUGB//EAEEQAAIBAgIFBwoEBQQDAQAAAAABAgMRBCESMUFRcQUTYYGRobEGIjJCUnKywdHwFGKCkiNDosLhM1Nzg0Rj8hX/xAAZAQEBAQEBAQAAAAAAAAAAAAAAAQIDBAX/xAAtEQEBAAIBAQUGBgMAAAAAAAAAAQIRAzEEEiFBUQUTMnGR0RRCYYGxwSKh8P/aAAwDAQACEQMRAD8A+4gAAAAAAAAAAAAAAAAAAAAAIuaWtpdZB4mC1ziv1IJuRaCuFeL1Si+EkyXOLeu0LtIEdL7sNLo8AJAi2+hdZXKo9yfXYC4FFLFRbs/Nlue3g9peAAAAAAAAAAAAAAAYcktbsR51b78E34ATBDnOh9lvEi6j2R7ZL5XAtBzcXjJLLThT4pyffZHKrUZVPSr1prdBuC7KWs1I55Z2dJt6GviqcM5zjD3pKPic2v5TYSGuun7qcu9Kxy6fk9S18xKT3tZ/1aJuUuREtVFLjJR8NIusHK5c96ST637K6vljRXoUqs9zULLtua8vKyrL0MI3xqLwsjqU+SHuhHqcvDRL1yZvn2QX9+kXvYejHuue9eTXyk/vbgS5cx0tVKnT4qXi8iCrcoT/AJyj7tOMvDM9NDk6C9aXVLQ+BIs/A09sdL3m5/E2Peekh+Ft+LPK/vr+NPKTweJf+pi6i4T5ruaRmHIql6VapU/7JS+Bs9fToQj6MIx4RS8Cwe9yWdj4vOb+dt/l5Sl5O0v9py96LfxpG9Q5JjH0aMY9kfBs7ciCRO/letdMez8ePTGT9mlDCteyupP5I2qd0rXv1W+ZJFqiZtdZFWe99w0X9susLDa6UqnwEqW9J9RcCbNOXiuT084vRe55xfVs6jXp46pSajNNrZd/DLbwZ23EprUU000pJ608y7TXoYbFwqei81rTya4ovODieTJR86k3lmo3s17svkyWD5aaejVWrJytZr3o/NDS7dwEac1JJppp6mndEiKAAAAABTi8QqcXJ522Fx57l6cp5RedOTy1X1ff3nYluolT5UcpLSS3J2ulnu4HXhBtJ6eT1WX1ueTw1ZS47Vt4xOtg8Y4W2xk8tik935ZffC2M43bsqhvk312+GxnmFuvxbl4maVVSV0/8PcyZltXGlFaopcEkTRiaMRTCJkZSMkdAKxpmNMnoIaCKnir0jKbLLGQaUV8QoWvm5ZJeObySOdU5aheyrUk91+cd+1HQx2EjVg4SV07apOLTTumpLNO6OLLyfSeVV3Ty04Qm+2Oi31lmnPkvJPhjffKa13T/AEv6mrh/KKnKSjoVLt2u6M4rvXjYrnyJJ5uv2U2v7yOG5GjnzlaUuiP8NNbm7t9jRdYue+bfT/vq79GaklJamWFdCKUUkrRSSit0UrIsMPSAAAAAAAAi4GljsBCos1aS1SWTXWb5hoJY8y+dwzuneF83bzX70fVfSjs4DlOFWy9Gfst6/de0trUutHDx3JfrU8ne+jqV969lmuqeMelBweS+V2rxrO2jkm76V9z3rpO1QrRmlKMlKL1NGdLKsAAUOTyhh/Sdtb0r/f38usRqQTVnqA8bjMLd6Ucprbqv/np7TGDxl7xklpapReSn9JHVxNG2zJ6n96n0fa52Lwalnttk+j72GnO468Y38PiHDzotuKyd9cfyzW1fmO3hcUprLJ7V81vR4/D4txaUnoyWSlry3S3rpOjSnneGUlnoJ99N/IWLjlt6YHPwXKKllJ2eq+pX3Pc/voOgZbAAAAAAAACE6SetEyqWJgtc4r9SAx+Gju72TjSitSXYUyx0Ftf7ZeNrGvU5Xpr/AOo/W5fFNx0QcefLatdRVt/nP5Jd5pz8pFsnF+6k32KUn3FmNrOXJjj1unpAeSqeUL/O+rQ8Yx8TTqcvN68venpf3S8Dc4c75OOXbOGfmj286iWtpcXYpeNp+2nwel4HiFyrJ+jF/oj9IIk8XWl/Kcvfcl/ei+4yc/x/F5XfylewnylBb/2uPxWKJ8tQ3dsl/bc8wp1/9ujHilPxuWLEYhfz4w9ylFeCRr3FZ/HY+WN+n3sehXKkn6NNvhCc/kiM8ZW3aPFwh8TZwJuo/SxFSX6rGzgsTZNWU7P0pWbz2XJeLU21j2uZXWrG/PEVHrqL98m/6EjXnBv1nL/rv3yZn8XPZZcF9EVylUe9mdOvvN9I1MXG2vvaXcW+TuNcKsovKlKMnLcmrZ9G0VqMtqNWtBqLttWwXSY3Pvb6R7oGIvJPoByelkAAaNOKaaaurtPtNPF4NxzXnQ27197/ALe7Q1y96Xiy9MqPMYrCKS+00znxqSpebJaUL5bGn0bn0HrMTgvWjl0fetffQcrEYVO6tZ7tjRZWMsPOKYV1K0r9CqJd1SPz1nQw3KjhaM9Wy7X9MtTX3lqPP1KE6Urwvucdd1ut6y7yWA5dppuEnOlnmnBVafY80XTHvJj8Xg9hHHweef7XLvjdGJcoQ6ezR+KxxIYvDyz0qL/6akDboxpNaUeatvVK/wATJ3W5yY3pY2Z8rw1K37k/huY//Rm/RpyfCnOS7XYq/ERX82X6Yxh4FcsVT/PPjOT+he6l5J6ramKrey48ZU6fc7mtVxM9cq1OK/5pv4LIjUxcFqox6NJfU4GGxEpSqPERi6ia0LRSiqWzRSy1qRvHDd04cvaZhr9fo6lXH0l6WJUvdoaX9UiiXKcPVjiKvWqcf6Uyvn4r0Uo8Eg8Ut7fcdpxR5Mu1cl6ZSft97/SMq9R+jhox6Zycn/VK3cQ5nEPXKEPd834EhLFNkOfe83MJPJ58uW3rnb/r+GXya27yqq+9U1fteZP8FD1qk5frsu4qdR7yLkb8XP8Aw9F6w9Beonxbl4skqkF6MIrhFI1NMw6iGjvydJI3XjGQliWabrIrlilvHdS836tx1myNWtbW7al2mhLHxW1dpvUHOVGVqU5xnJOGjCUruMlnktVxl/izhyTktkvSWq5VT0Pk5hbw03G+k5NcL2+TOBQ5GxVSUVzMqcW85TtFRW12vd8D3mFwUKcIwjFWjFRzV27bX0nDnzmtSvd7P487nc8pZJ6+CiVNLYu7/JBwexdzXjY6DRCR5X13MxdLzW3fU9iXzZdydgYuEJOz0op9Tzs2/lYxyk/MlwN3Ar+HS/44fCi3oLwAZUAAGhD0p+9LxZsXNa/nz95l6Ki1FGKwqkssn8/v7ZejLIODWoPVOO2z25b+BrQ5LjO+pq9ldfPM9NOmpWutWrOzXBoojhleVtd9sVfVvVi7S4y9XFXIq9lffWXUuSZarWXV82zsqi/tyXzJKD+2y96se5w9HLjyVqu+/wCiRauS4bXf76Wb0qV9b7vqTUfvUTdbmGPo0lyfTSyjs3fRHleV6OjGlN5SjOpSnnnrbi+C0Wv1Ht+bXHi2zmcv8irEUubUualGpGpGSWWkr+kla6s2b489ZS1w7Tw9/jsxni8W6q3mcS1Hm2pXU6bk9WUk19Wdql5Er18TJ79GCh4tnUn5L4aTTlCUrKyXOSSt1NHpvNhLNV8vDsXaMsbuSXw1u/bbxUsXEgscm7LN7lmz6BR5BwsdWHp8XBTfbK5v06UY5RioroSXgZvaMfKN4+zOW/FnJ8pv7Pm9OlXn6GHqvp5uSXa1Y2qXIeMl/JUPeqQXcm2fQQYvab5R2x9l4fmzt+k/p4in5JYl+lVpw4aU/kjbpeRa9fEyfuwUPFs9YDN58/V2x9ndnn5d/O15+l5H4Zelzk+NRr4bG5S8nsLH/wAeD95afxXOoDF5M75u+PZeHHphPpFFLB04+jThHhCK8EXmAzDtJJ0GYuYuYuFJMrkzMiEmVGlym/MlwOlhV5kPcj4I5fKr8yXA69JWUV0LwLehEgAZUAAHNqenPivBF8Ga9Z/xKnGPwougzSL0ZZCMjLkQTQp65cV4GExT1y6vAirQAAAAAAAAAAAAAAw2BkEHWjvXaR59bE3wTGhaCl1JbIPtSMSqSXqtdj8C6F28i2QpzyvvJSIjFzFyLZjSKDZCQbItlGjyr6EjuI4XKbytvaO6KQABlQAAcvE/6s+EX3FkGU412qv3IvvZODW835MrkzNyvnEOeW4mlbCZKk/OlwRqPGLel1kqWIzds7paho23wUqpL2X4GVpdC6NZlVoKtGXtJcF9TPNb5N9dvACbZB1o712hUY7u3MmopbAK+eWxN9TM6b9l9bSLABX53Qu1jQl7XYvqWACvmd7b67eA5mO6/HMsAGFFLUrGQAAAA16lLNuOW9bH9GQU+02VrfUV1KafyZdog5XIPIjK61/4MqRRHSItmZIg2EaeP9X34+KO+cDE5yprfUh8SO+MlgADKgAA5vKuGbaqJ2srS22V7p8NZVTwsn66Seqy0jpVqtrLa/DecyjU5p6E/Qk/Nluf0LL5JpsRwC2zk+DUSyOCp7Y34tsk5WJqY3TSUKcVqilwVjMUtJu2do/MgpiEvOfurxZFXgIAAAAAAAAAAAAAAGGxcyYsBkw2ZIMCKebMORBPWRbKjMnc155as13r6ljkQbKIqYkV1FtWT27nx3PpIxq9TWtMqKKn+pSX/th8SPQHn1nVpf8AIu7P5HoCZLAAGVAABo4z077NFeLMTipLRavctxC87q+pRJW4eBBr06nN2p1H/DfoT9l7n0GzK8XZ9XShUipJp53NSFR0/Mnd0n6Mtbh/gso3VMU5ef8ApXiUyTXSnmmtTW9Gab86/RY0jfUyUWaykWwkZVaQs+gxcXAlHIlchcXAncwR0iLmBYLlWmOcLpF1zGkUOsltK5YyK2jRtuaRjSNL8XfVFvqISxEtyXGSQ0bb7kVSkaEsS/biuF2Qc2/WnLhGxdG24pEJ1lvXaanNv2H+qVvAOPuL+ovgnitliY778ERdd7Iy7LFa99/piZ5i/qyfF6I8DxRnWluS4yv4FEqq1uV7bl8zaWF/LFcW2T/Dra11KxO9DTY5Nw2qq9bjeC2JPbxZ0Dn4Ko1LQ1xd3Hoa2HQMtAAAAACiss+oqaL6iz6iDQGu1bh4GJxTTT1MvcSpxtw8CK5+k6WTvKk3lvi+j6G9SScdJPSV7prcZnBNWeaZoJSoyvHOLea3r6mpUdFMsizReLTzg1bc/NaZONd7XFdZdJtuaRjSNGVa/rfti2Y0ZP1Zvi1FDSbbrqpbe8rli4raa3Nb1CPFuXcNJL+Z+yNh4Hiv/Et6oyfVYhLES/KuMr+BDQv6k5cbpE40JbKcY8Xf6jcNVW6zfrr9MHLxsNFvZOXWoo2FQntnGPuxv9DP4RbZyfCyHeXTWVL8sVxk5ByS/mJe7FI21hafs34tssjGK1RS4JIneNOfk/8Acn2/ImsO9lH9z/ybzqEdMmzTXjh5/kjwVyX4d7ajfBJfUuuRaCqOYj0vi2SUYrVFLqRKw0QMaRhslYWAgLFmiLAQw68+PX4M6RpUF5y6/A3QAAAAACEyDRYzDQFTRhosaItAUtW4BRTyeosaI2IKZ4JbNF8VbvRiOFa1Kmu1/I2O0WKKuaft292KQ5iO1ylxl9CzRGiBFUYL1F1q/iTUrarLuGgZ0QMaZjS4kgBHMzZhyMaaAWM6JFVESuAsGLmLgZRhi4AgkZsSSM2AhYykTsZsBDRM2J2CQGKazRsFUFmWgAAAAAGGRAAMwYAGGRYAGAjIAAAAYAAMqkwAImUAVGUTZgEVJGWAAMgADKAAGTIAIygAMxJg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6894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defRPr/>
            </a:pPr>
            <a:r>
              <a:rPr lang="en-US" b="1" dirty="0" smtClean="0">
                <a:effectLst>
                  <a:outerShdw blurRad="38100" dist="38100" dir="2700000" algn="tl">
                    <a:srgbClr val="000000">
                      <a:alpha val="43137"/>
                    </a:srgbClr>
                  </a:outerShdw>
                </a:effectLst>
              </a:rPr>
              <a:t>COMMUNISM IN CHINA</a:t>
            </a:r>
            <a:endParaRPr lang="en-US" b="1" dirty="0">
              <a:effectLst>
                <a:outerShdw blurRad="38100" dist="38100" dir="2700000" algn="tl">
                  <a:srgbClr val="000000">
                    <a:alpha val="43137"/>
                  </a:srgbClr>
                </a:outerShdw>
              </a:effectLst>
            </a:endParaRPr>
          </a:p>
        </p:txBody>
      </p:sp>
      <p:sp>
        <p:nvSpPr>
          <p:cNvPr id="16387" name="Content Placeholder 2"/>
          <p:cNvSpPr>
            <a:spLocks noGrp="1"/>
          </p:cNvSpPr>
          <p:nvPr>
            <p:ph sz="half" idx="1"/>
          </p:nvPr>
        </p:nvSpPr>
        <p:spPr>
          <a:xfrm>
            <a:off x="0" y="1152525"/>
            <a:ext cx="5181600" cy="5257800"/>
          </a:xfrm>
        </p:spPr>
        <p:txBody>
          <a:bodyPr>
            <a:normAutofit lnSpcReduction="10000"/>
          </a:bodyPr>
          <a:lstStyle/>
          <a:p>
            <a:r>
              <a:rPr lang="en-US" sz="2700" b="1" u="sng" dirty="0" smtClean="0"/>
              <a:t>End of WWII </a:t>
            </a:r>
          </a:p>
          <a:p>
            <a:pPr lvl="1"/>
            <a:r>
              <a:rPr lang="en-US" sz="2300" b="1" u="sng" dirty="0" smtClean="0"/>
              <a:t>Chinese Communist revolution</a:t>
            </a:r>
          </a:p>
          <a:p>
            <a:r>
              <a:rPr lang="en-US" sz="2700" b="1" u="sng" dirty="0" smtClean="0"/>
              <a:t>Mao Zedong  </a:t>
            </a:r>
          </a:p>
          <a:p>
            <a:pPr lvl="1"/>
            <a:r>
              <a:rPr lang="en-US" sz="2100" b="1" u="sng" dirty="0" smtClean="0"/>
              <a:t>Communist leader</a:t>
            </a:r>
          </a:p>
          <a:p>
            <a:r>
              <a:rPr lang="en-US" sz="2700" u="sng" dirty="0" smtClean="0"/>
              <a:t>Mao gained total control in 1949 </a:t>
            </a:r>
            <a:r>
              <a:rPr lang="en-US" sz="2700" dirty="0" smtClean="0"/>
              <a:t>– </a:t>
            </a:r>
            <a:r>
              <a:rPr lang="en-US" sz="2700" b="1" dirty="0" smtClean="0"/>
              <a:t>People’s Republic of China</a:t>
            </a:r>
          </a:p>
          <a:p>
            <a:r>
              <a:rPr lang="en-US" sz="2700" dirty="0" smtClean="0"/>
              <a:t>Worked to expand China’s influence (Mongolia, India, Tibet, etc.)</a:t>
            </a:r>
          </a:p>
          <a:p>
            <a:r>
              <a:rPr lang="en-US" sz="2700" dirty="0" smtClean="0"/>
              <a:t>US fears “</a:t>
            </a:r>
            <a:r>
              <a:rPr lang="en-US" sz="2700" b="1" dirty="0" smtClean="0"/>
              <a:t>Domino Theory</a:t>
            </a:r>
            <a:r>
              <a:rPr lang="en-US" sz="2700" dirty="0" smtClean="0"/>
              <a:t>”</a:t>
            </a:r>
          </a:p>
        </p:txBody>
      </p:sp>
      <p:pic>
        <p:nvPicPr>
          <p:cNvPr id="16388" name="Picture 2" descr="http://2.bp.blogspot.com/_9Qcuj1qVI20/TAH41sx8oiI/AAAAAAAAAuc/9iXCgxGcCsU/s1600/Mao+Zedong.jpg"/>
          <p:cNvPicPr>
            <a:picLocks noChangeAspect="1" noChangeArrowheads="1"/>
          </p:cNvPicPr>
          <p:nvPr/>
        </p:nvPicPr>
        <p:blipFill>
          <a:blip r:embed="rId2" cstate="print"/>
          <a:srcRect/>
          <a:stretch>
            <a:fillRect/>
          </a:stretch>
        </p:blipFill>
        <p:spPr bwMode="auto">
          <a:xfrm>
            <a:off x="5257800" y="1447800"/>
            <a:ext cx="3581400" cy="4667250"/>
          </a:xfrm>
          <a:prstGeom prst="rect">
            <a:avLst/>
          </a:prstGeom>
          <a:noFill/>
          <a:ln w="9525">
            <a:noFill/>
            <a:miter lim="800000"/>
            <a:headEnd/>
            <a:tailEnd/>
          </a:ln>
        </p:spPr>
      </p:pic>
    </p:spTree>
    <p:extLst>
      <p:ext uri="{BB962C8B-B14F-4D97-AF65-F5344CB8AC3E}">
        <p14:creationId xmlns:p14="http://schemas.microsoft.com/office/powerpoint/2010/main" val="3119965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52400"/>
            <a:ext cx="7772400" cy="1143000"/>
          </a:xfrm>
        </p:spPr>
        <p:txBody>
          <a:bodyPr/>
          <a:lstStyle/>
          <a:p>
            <a:r>
              <a:rPr lang="en-US" altLang="en-US" sz="4000" smtClean="0"/>
              <a:t>Containment Policy: China</a:t>
            </a:r>
          </a:p>
        </p:txBody>
      </p:sp>
      <p:sp>
        <p:nvSpPr>
          <p:cNvPr id="13315" name="Text Placeholder 2"/>
          <p:cNvSpPr>
            <a:spLocks noGrp="1"/>
          </p:cNvSpPr>
          <p:nvPr>
            <p:ph type="body" sz="half" idx="1"/>
          </p:nvPr>
        </p:nvSpPr>
        <p:spPr>
          <a:xfrm>
            <a:off x="152400" y="1143000"/>
            <a:ext cx="5791200" cy="5867400"/>
          </a:xfrm>
        </p:spPr>
        <p:txBody>
          <a:bodyPr>
            <a:normAutofit fontScale="92500" lnSpcReduction="10000"/>
          </a:bodyPr>
          <a:lstStyle/>
          <a:p>
            <a:r>
              <a:rPr lang="en-US" altLang="en-US" sz="2400" dirty="0" smtClean="0"/>
              <a:t>For 20 years there was a civil war in China</a:t>
            </a:r>
          </a:p>
          <a:p>
            <a:r>
              <a:rPr lang="en-US" altLang="en-US" sz="2400" dirty="0" smtClean="0"/>
              <a:t>The US supported the nationalist government led by Chiang Kai-shek</a:t>
            </a:r>
          </a:p>
          <a:p>
            <a:r>
              <a:rPr lang="en-US" altLang="en-US" sz="2400" dirty="0" smtClean="0"/>
              <a:t>The American public supported Chiang because of the Nationalists support and determination during  WWII against Japan</a:t>
            </a:r>
          </a:p>
          <a:p>
            <a:r>
              <a:rPr lang="en-US" altLang="en-US" sz="2400" dirty="0" smtClean="0"/>
              <a:t>However, Chiang’s government was inefficient and corrupt.  His policies undermined the support for the Nationalist government</a:t>
            </a:r>
          </a:p>
          <a:p>
            <a:r>
              <a:rPr lang="en-US" altLang="en-US" sz="2400" dirty="0" smtClean="0"/>
              <a:t>The </a:t>
            </a:r>
            <a:r>
              <a:rPr lang="en-US" altLang="en-US" sz="2400" u="sng" dirty="0" smtClean="0"/>
              <a:t>Communist</a:t>
            </a:r>
            <a:r>
              <a:rPr lang="en-US" altLang="en-US" sz="2400" dirty="0" smtClean="0"/>
              <a:t> were led by Mao Zedong and gained support by encouraging reading and food production.  </a:t>
            </a:r>
            <a:r>
              <a:rPr lang="en-US" altLang="en-US" sz="2400" u="sng" dirty="0" smtClean="0"/>
              <a:t>They had the support of the peasants</a:t>
            </a:r>
          </a:p>
        </p:txBody>
      </p:sp>
      <p:pic>
        <p:nvPicPr>
          <p:cNvPr id="13316" name="Picture 5" descr="http://www.dictatorofthemonth.com/Mao/mao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2590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http://www.carpenoctem.tv/img/kaish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24876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257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685800" y="228600"/>
            <a:ext cx="7772400" cy="1143000"/>
          </a:xfrm>
        </p:spPr>
        <p:txBody>
          <a:bodyPr/>
          <a:lstStyle/>
          <a:p>
            <a:r>
              <a:rPr lang="en-US" altLang="en-US" sz="4000" smtClean="0"/>
              <a:t>Containment Policy: China</a:t>
            </a:r>
          </a:p>
        </p:txBody>
      </p:sp>
      <p:sp>
        <p:nvSpPr>
          <p:cNvPr id="14339" name="Content Placeholder 5"/>
          <p:cNvSpPr>
            <a:spLocks noGrp="1"/>
          </p:cNvSpPr>
          <p:nvPr>
            <p:ph idx="1"/>
          </p:nvPr>
        </p:nvSpPr>
        <p:spPr>
          <a:xfrm>
            <a:off x="0" y="1066800"/>
            <a:ext cx="5791200" cy="5562600"/>
          </a:xfrm>
        </p:spPr>
        <p:txBody>
          <a:bodyPr>
            <a:normAutofit lnSpcReduction="10000"/>
          </a:bodyPr>
          <a:lstStyle/>
          <a:p>
            <a:r>
              <a:rPr lang="en-US" altLang="en-US" sz="2200" dirty="0" smtClean="0"/>
              <a:t>From 1944-1947, the US tried to keep the peace between the Nationalists and Communist.</a:t>
            </a:r>
          </a:p>
          <a:p>
            <a:r>
              <a:rPr lang="en-US" altLang="en-US" sz="2200" dirty="0" smtClean="0"/>
              <a:t>At the same time they sent $2 billion in aid to the Nationalists</a:t>
            </a:r>
          </a:p>
          <a:p>
            <a:r>
              <a:rPr lang="en-US" altLang="en-US" sz="2200" dirty="0" smtClean="0"/>
              <a:t>The aid was not enough and in 1949, </a:t>
            </a:r>
            <a:r>
              <a:rPr lang="en-US" altLang="en-US" sz="2200" u="sng" dirty="0" smtClean="0"/>
              <a:t>Chiang and the Nationalist </a:t>
            </a:r>
            <a:r>
              <a:rPr lang="en-US" altLang="en-US" sz="2200" u="sng" dirty="0" smtClean="0"/>
              <a:t>and his supporters fled to the island of Taiwan</a:t>
            </a:r>
          </a:p>
          <a:p>
            <a:r>
              <a:rPr lang="en-US" altLang="en-US" sz="2200" dirty="0" smtClean="0"/>
              <a:t>The US did not recognize the communist government of the People’s Republic of China</a:t>
            </a:r>
          </a:p>
          <a:p>
            <a:r>
              <a:rPr lang="en-US" altLang="en-US" sz="2200" dirty="0" smtClean="0"/>
              <a:t>The American public was upset and conservatives blamed the Truman administration and the Democrats for not giving enough aid</a:t>
            </a:r>
          </a:p>
          <a:p>
            <a:r>
              <a:rPr lang="en-US" altLang="en-US" sz="2200" dirty="0" smtClean="0"/>
              <a:t>The Democrats blamed the internal government.</a:t>
            </a:r>
          </a:p>
        </p:txBody>
      </p:sp>
      <p:pic>
        <p:nvPicPr>
          <p:cNvPr id="14340" name="Picture 5" descr="http://www.reisenett.no/map_collection/middle_east_and_asia/Taiwan_Strait_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828800"/>
            <a:ext cx="3419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46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rtlCol="0">
            <a:normAutofit/>
          </a:bodyPr>
          <a:lstStyle/>
          <a:p>
            <a:pPr eaLnBrk="1" fontAlgn="auto" hangingPunct="1">
              <a:spcAft>
                <a:spcPts val="0"/>
              </a:spcAft>
              <a:defRPr/>
            </a:pPr>
            <a:r>
              <a:rPr lang="en-US" sz="5000" b="1" dirty="0" smtClean="0">
                <a:solidFill>
                  <a:srgbClr val="FF0000"/>
                </a:solidFill>
                <a:effectLst>
                  <a:outerShdw blurRad="38100" dist="38100" dir="2700000" algn="tl">
                    <a:srgbClr val="000000">
                      <a:alpha val="43137"/>
                    </a:srgbClr>
                  </a:outerShdw>
                </a:effectLst>
              </a:rPr>
              <a:t>RESULTS – VE DAY!</a:t>
            </a:r>
          </a:p>
        </p:txBody>
      </p:sp>
      <p:sp>
        <p:nvSpPr>
          <p:cNvPr id="4099" name="Content Placeholder 2"/>
          <p:cNvSpPr>
            <a:spLocks noGrp="1"/>
          </p:cNvSpPr>
          <p:nvPr>
            <p:ph idx="1"/>
          </p:nvPr>
        </p:nvSpPr>
        <p:spPr>
          <a:xfrm>
            <a:off x="-152400" y="1066800"/>
            <a:ext cx="8686800" cy="5257800"/>
          </a:xfrm>
        </p:spPr>
        <p:txBody>
          <a:bodyPr/>
          <a:lstStyle/>
          <a:p>
            <a:pPr eaLnBrk="1" hangingPunct="1"/>
            <a:r>
              <a:rPr lang="en-US" b="1" u="sng" dirty="0" smtClean="0"/>
              <a:t>May 7, 1945 – German surrender</a:t>
            </a:r>
          </a:p>
          <a:p>
            <a:pPr eaLnBrk="1" hangingPunct="1"/>
            <a:r>
              <a:rPr lang="en-US" b="1" u="sng" dirty="0" smtClean="0"/>
              <a:t>Nuremberg Trials</a:t>
            </a:r>
          </a:p>
          <a:p>
            <a:pPr lvl="1" eaLnBrk="1" hangingPunct="1"/>
            <a:r>
              <a:rPr lang="en-US" b="1" u="sng" dirty="0" smtClean="0"/>
              <a:t>22 Nazi Leaders are charged</a:t>
            </a:r>
          </a:p>
          <a:p>
            <a:pPr lvl="1" eaLnBrk="1" hangingPunct="1"/>
            <a:r>
              <a:rPr lang="en-US" b="1" dirty="0" smtClean="0"/>
              <a:t>“Crimes Against Humanity”</a:t>
            </a:r>
          </a:p>
          <a:p>
            <a:pPr lvl="1" eaLnBrk="1" hangingPunct="1"/>
            <a:r>
              <a:rPr lang="en-US" b="1" dirty="0" smtClean="0"/>
              <a:t>12 sentenced to death by hanging</a:t>
            </a:r>
          </a:p>
          <a:p>
            <a:pPr lvl="1" eaLnBrk="1" hangingPunct="1"/>
            <a:r>
              <a:rPr lang="en-US" b="1" u="sng" dirty="0" smtClean="0"/>
              <a:t>Exposed the world to NAZI atrocities</a:t>
            </a:r>
          </a:p>
          <a:p>
            <a:pPr lvl="2" eaLnBrk="1" hangingPunct="1"/>
            <a:r>
              <a:rPr lang="en-US" b="1" dirty="0" smtClean="0"/>
              <a:t>Slave labor</a:t>
            </a:r>
          </a:p>
          <a:p>
            <a:pPr lvl="2" eaLnBrk="1" hangingPunct="1"/>
            <a:r>
              <a:rPr lang="en-US" b="1" dirty="0" smtClean="0"/>
              <a:t>Medical experiments on humans</a:t>
            </a:r>
          </a:p>
          <a:p>
            <a:pPr lvl="2" eaLnBrk="1" hangingPunct="1"/>
            <a:r>
              <a:rPr lang="en-US" b="1" dirty="0" smtClean="0"/>
              <a:t>Forced starvation</a:t>
            </a:r>
          </a:p>
          <a:p>
            <a:pPr lvl="2" eaLnBrk="1" hangingPunct="1"/>
            <a:r>
              <a:rPr lang="en-US" b="1" dirty="0" smtClean="0"/>
              <a:t>Genocide </a:t>
            </a:r>
          </a:p>
          <a:p>
            <a:pPr eaLnBrk="1" hangingPunct="1">
              <a:buFont typeface="Arial" charset="0"/>
              <a:buNone/>
            </a:pPr>
            <a:endParaRPr lang="en-US" dirty="0" smtClean="0"/>
          </a:p>
        </p:txBody>
      </p:sp>
      <p:pic>
        <p:nvPicPr>
          <p:cNvPr id="4098" name="Picture 2" descr="http://cdn.history.com/sites/2/2013/11/Nurember-Trial-Hero-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53000"/>
            <a:ext cx="462049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rarenewspapers.com/ebayimgs/12.32.2012/image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156" y="1356360"/>
            <a:ext cx="2805400" cy="224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1143000"/>
          </a:xfrm>
        </p:spPr>
        <p:txBody>
          <a:bodyPr/>
          <a:lstStyle/>
          <a:p>
            <a:pPr eaLnBrk="1" hangingPunct="1">
              <a:defRPr/>
            </a:pPr>
            <a:r>
              <a:rPr lang="en-US" b="1" dirty="0" smtClean="0">
                <a:effectLst>
                  <a:outerShdw blurRad="38100" dist="38100" dir="2700000" algn="tl">
                    <a:srgbClr val="000000">
                      <a:alpha val="43137"/>
                    </a:srgbClr>
                  </a:outerShdw>
                </a:effectLst>
              </a:rPr>
              <a:t>KOREAN WAR</a:t>
            </a:r>
            <a:br>
              <a:rPr lang="en-US" b="1" dirty="0" smtClean="0">
                <a:effectLst>
                  <a:outerShdw blurRad="38100" dist="38100" dir="2700000" algn="tl">
                    <a:srgbClr val="000000">
                      <a:alpha val="43137"/>
                    </a:srgbClr>
                  </a:outerShdw>
                </a:effectLst>
              </a:rPr>
            </a:br>
            <a:r>
              <a:rPr lang="en-US" sz="2500" b="1" dirty="0" smtClean="0">
                <a:effectLst>
                  <a:outerShdw blurRad="38100" dist="38100" dir="2700000" algn="tl">
                    <a:srgbClr val="000000">
                      <a:alpha val="43137"/>
                    </a:srgbClr>
                  </a:outerShdw>
                </a:effectLst>
              </a:rPr>
              <a:t>1950 - 1953</a:t>
            </a:r>
            <a:endParaRPr lang="en-US" sz="2500" b="1" dirty="0">
              <a:effectLst>
                <a:outerShdw blurRad="38100" dist="38100" dir="2700000" algn="tl">
                  <a:srgbClr val="000000">
                    <a:alpha val="43137"/>
                  </a:srgbClr>
                </a:outerShdw>
              </a:effectLst>
            </a:endParaRPr>
          </a:p>
        </p:txBody>
      </p:sp>
      <p:sp>
        <p:nvSpPr>
          <p:cNvPr id="17411" name="Content Placeholder 3"/>
          <p:cNvSpPr>
            <a:spLocks noGrp="1"/>
          </p:cNvSpPr>
          <p:nvPr>
            <p:ph sz="half" idx="1"/>
          </p:nvPr>
        </p:nvSpPr>
        <p:spPr>
          <a:xfrm>
            <a:off x="3276600" y="1143000"/>
            <a:ext cx="5708073" cy="5410200"/>
          </a:xfrm>
        </p:spPr>
        <p:txBody>
          <a:bodyPr>
            <a:normAutofit/>
          </a:bodyPr>
          <a:lstStyle/>
          <a:p>
            <a:pPr eaLnBrk="1" hangingPunct="1"/>
            <a:r>
              <a:rPr lang="en-US" sz="2000" u="sng" dirty="0" smtClean="0"/>
              <a:t>Korea was split (like Germany) between Communist North and Democratic South</a:t>
            </a:r>
          </a:p>
          <a:p>
            <a:pPr lvl="1" eaLnBrk="1" hangingPunct="1"/>
            <a:r>
              <a:rPr lang="en-US" sz="1800" u="sng" dirty="0" smtClean="0"/>
              <a:t>Split along 38</a:t>
            </a:r>
            <a:r>
              <a:rPr lang="en-US" sz="1800" u="sng" baseline="30000" dirty="0" smtClean="0"/>
              <a:t>th</a:t>
            </a:r>
            <a:r>
              <a:rPr lang="en-US" sz="1800" u="sng" dirty="0" smtClean="0"/>
              <a:t> Parallel</a:t>
            </a:r>
          </a:p>
          <a:p>
            <a:pPr eaLnBrk="1" hangingPunct="1"/>
            <a:r>
              <a:rPr lang="en-US" sz="2000" dirty="0" smtClean="0"/>
              <a:t>After WWII</a:t>
            </a:r>
            <a:r>
              <a:rPr lang="en-US" sz="2000" u="sng" dirty="0" smtClean="0"/>
              <a:t>, Soviets supplied North Korea </a:t>
            </a:r>
            <a:r>
              <a:rPr lang="en-US" sz="2000" dirty="0" smtClean="0"/>
              <a:t>with military aid/supplies hoping to take control of South Korea as well</a:t>
            </a:r>
          </a:p>
          <a:p>
            <a:pPr eaLnBrk="1" hangingPunct="1"/>
            <a:r>
              <a:rPr lang="en-US" sz="2000" u="sng" dirty="0" smtClean="0"/>
              <a:t>USA  (helped the south</a:t>
            </a:r>
            <a:r>
              <a:rPr lang="en-US" sz="2000" dirty="0" smtClean="0"/>
              <a:t>) involved to prevent spread of communism</a:t>
            </a:r>
          </a:p>
          <a:p>
            <a:pPr lvl="1" eaLnBrk="1" hangingPunct="1"/>
            <a:r>
              <a:rPr lang="en-US" sz="1800" dirty="0" smtClean="0"/>
              <a:t>Containment!</a:t>
            </a:r>
          </a:p>
          <a:p>
            <a:pPr eaLnBrk="1" hangingPunct="1"/>
            <a:r>
              <a:rPr lang="en-US" sz="2000" dirty="0" smtClean="0"/>
              <a:t>Cease fire signed 1953</a:t>
            </a:r>
          </a:p>
          <a:p>
            <a:pPr lvl="1" eaLnBrk="1" hangingPunct="1"/>
            <a:r>
              <a:rPr lang="en-US" sz="1800" dirty="0" smtClean="0"/>
              <a:t>Boundaries still on 38</a:t>
            </a:r>
            <a:r>
              <a:rPr lang="en-US" sz="1800" baseline="30000" dirty="0" smtClean="0"/>
              <a:t>th</a:t>
            </a:r>
            <a:r>
              <a:rPr lang="en-US" sz="1800" dirty="0" smtClean="0"/>
              <a:t> parallel = NO CHANGE FROM THE WAR</a:t>
            </a:r>
          </a:p>
          <a:p>
            <a:pPr eaLnBrk="1" hangingPunct="1"/>
            <a:endParaRPr lang="en-US" dirty="0" smtClean="0"/>
          </a:p>
        </p:txBody>
      </p:sp>
      <p:pic>
        <p:nvPicPr>
          <p:cNvPr id="17412" name="Picture 2" descr="http://farm4.static.flickr.com/3165/2919551783_c183188a1f.jpg"/>
          <p:cNvPicPr>
            <a:picLocks noChangeAspect="1" noChangeArrowheads="1"/>
          </p:cNvPicPr>
          <p:nvPr/>
        </p:nvPicPr>
        <p:blipFill>
          <a:blip r:embed="rId2" cstate="print"/>
          <a:srcRect/>
          <a:stretch>
            <a:fillRect/>
          </a:stretch>
        </p:blipFill>
        <p:spPr bwMode="auto">
          <a:xfrm>
            <a:off x="27709" y="1676400"/>
            <a:ext cx="3124200" cy="3394364"/>
          </a:xfrm>
          <a:prstGeom prst="rect">
            <a:avLst/>
          </a:prstGeom>
          <a:noFill/>
          <a:ln w="9525">
            <a:noFill/>
            <a:miter lim="800000"/>
            <a:headEnd/>
            <a:tailEnd/>
          </a:ln>
        </p:spPr>
      </p:pic>
      <p:sp>
        <p:nvSpPr>
          <p:cNvPr id="3" name="Rectangle 2"/>
          <p:cNvSpPr/>
          <p:nvPr/>
        </p:nvSpPr>
        <p:spPr>
          <a:xfrm>
            <a:off x="152400" y="6172200"/>
            <a:ext cx="2635530" cy="369332"/>
          </a:xfrm>
          <a:prstGeom prst="rect">
            <a:avLst/>
          </a:prstGeom>
        </p:spPr>
        <p:txBody>
          <a:bodyPr wrap="none">
            <a:spAutoFit/>
          </a:bodyPr>
          <a:lstStyle/>
          <a:p>
            <a:r>
              <a:rPr lang="en-US" dirty="0" smtClean="0">
                <a:hlinkClick r:id="rId3"/>
              </a:rPr>
              <a:t>Korean War Synopsis</a:t>
            </a:r>
            <a:endParaRPr lang="en-US" dirty="0"/>
          </a:p>
        </p:txBody>
      </p:sp>
    </p:spTree>
    <p:extLst>
      <p:ext uri="{BB962C8B-B14F-4D97-AF65-F5344CB8AC3E}">
        <p14:creationId xmlns:p14="http://schemas.microsoft.com/office/powerpoint/2010/main" val="4255768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1143000"/>
          </a:xfrm>
        </p:spPr>
        <p:txBody>
          <a:bodyPr>
            <a:normAutofit fontScale="90000"/>
          </a:bodyPr>
          <a:lstStyle/>
          <a:p>
            <a:pPr eaLnBrk="1" hangingPunct="1"/>
            <a:r>
              <a:rPr lang="en-US" altLang="en-US" smtClean="0"/>
              <a:t>Containment Policy: Korean War</a:t>
            </a:r>
          </a:p>
        </p:txBody>
      </p:sp>
      <p:sp>
        <p:nvSpPr>
          <p:cNvPr id="15363" name="Rectangle 3"/>
          <p:cNvSpPr>
            <a:spLocks noGrp="1" noChangeArrowheads="1"/>
          </p:cNvSpPr>
          <p:nvPr>
            <p:ph type="body" sz="half" idx="1"/>
          </p:nvPr>
        </p:nvSpPr>
        <p:spPr>
          <a:xfrm>
            <a:off x="152400" y="1143000"/>
            <a:ext cx="4419600" cy="5486400"/>
          </a:xfrm>
        </p:spPr>
        <p:txBody>
          <a:bodyPr>
            <a:normAutofit/>
          </a:bodyPr>
          <a:lstStyle/>
          <a:p>
            <a:pPr eaLnBrk="1" hangingPunct="1">
              <a:lnSpc>
                <a:spcPct val="90000"/>
              </a:lnSpc>
            </a:pPr>
            <a:r>
              <a:rPr lang="en-US" altLang="en-US" sz="2000" dirty="0" smtClean="0"/>
              <a:t>The Korean War (1950-1953) resulted from border clashes between Northern Korea (supported by USSR) and Southern Korea (supported by the US) after it was divided at the end of WW II</a:t>
            </a:r>
          </a:p>
          <a:p>
            <a:pPr eaLnBrk="1" hangingPunct="1">
              <a:lnSpc>
                <a:spcPct val="90000"/>
              </a:lnSpc>
            </a:pPr>
            <a:r>
              <a:rPr lang="en-US" altLang="en-US" sz="2000" dirty="0" smtClean="0"/>
              <a:t>It was never a declared war, instead called a “Police Action”</a:t>
            </a:r>
          </a:p>
          <a:p>
            <a:pPr eaLnBrk="1" hangingPunct="1">
              <a:lnSpc>
                <a:spcPct val="90000"/>
              </a:lnSpc>
            </a:pPr>
            <a:r>
              <a:rPr lang="en-US" altLang="en-US" sz="2000" dirty="0" smtClean="0"/>
              <a:t>United Nations forces (90% of them US and controlled by US General Macarthur)fought North Korean troops and later Chinese troops (supported by the USSR)</a:t>
            </a:r>
          </a:p>
          <a:p>
            <a:pPr eaLnBrk="1" hangingPunct="1">
              <a:lnSpc>
                <a:spcPct val="90000"/>
              </a:lnSpc>
            </a:pPr>
            <a:r>
              <a:rPr lang="en-US" altLang="en-US" sz="2000" dirty="0" smtClean="0"/>
              <a:t>When the war was over the country was divided (and still is) at the 38</a:t>
            </a:r>
            <a:r>
              <a:rPr lang="en-US" altLang="en-US" sz="2000" baseline="30000" dirty="0" smtClean="0"/>
              <a:t>th</a:t>
            </a:r>
            <a:r>
              <a:rPr lang="en-US" altLang="en-US" sz="2000" dirty="0" smtClean="0"/>
              <a:t> parallel</a:t>
            </a:r>
          </a:p>
          <a:p>
            <a:pPr eaLnBrk="1" hangingPunct="1">
              <a:lnSpc>
                <a:spcPct val="90000"/>
              </a:lnSpc>
            </a:pPr>
            <a:endParaRPr lang="en-US" altLang="en-US" sz="2000" dirty="0" smtClean="0"/>
          </a:p>
        </p:txBody>
      </p:sp>
      <p:pic>
        <p:nvPicPr>
          <p:cNvPr id="15364" name="Picture 8" descr="http://www.learnkoreanlanguage.com/images/KoreanWa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33607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824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685800" y="152400"/>
            <a:ext cx="7772400" cy="1143000"/>
          </a:xfrm>
        </p:spPr>
        <p:txBody>
          <a:bodyPr>
            <a:normAutofit fontScale="90000"/>
          </a:bodyPr>
          <a:lstStyle/>
          <a:p>
            <a:r>
              <a:rPr lang="en-US" altLang="en-US" smtClean="0"/>
              <a:t>Containment Policy: Korean War</a:t>
            </a:r>
          </a:p>
        </p:txBody>
      </p:sp>
      <p:sp>
        <p:nvSpPr>
          <p:cNvPr id="16387" name="Content Placeholder 5"/>
          <p:cNvSpPr>
            <a:spLocks noGrp="1"/>
          </p:cNvSpPr>
          <p:nvPr>
            <p:ph idx="1"/>
          </p:nvPr>
        </p:nvSpPr>
        <p:spPr>
          <a:xfrm>
            <a:off x="228600" y="1219200"/>
            <a:ext cx="3886200" cy="5410200"/>
          </a:xfrm>
        </p:spPr>
        <p:txBody>
          <a:bodyPr>
            <a:normAutofit fontScale="92500"/>
          </a:bodyPr>
          <a:lstStyle/>
          <a:p>
            <a:r>
              <a:rPr lang="en-US" altLang="en-US" sz="2400" smtClean="0"/>
              <a:t>After WWII, Korea was divided at the 38</a:t>
            </a:r>
            <a:r>
              <a:rPr lang="en-US" altLang="en-US" sz="2400" baseline="30000" smtClean="0"/>
              <a:t>th</a:t>
            </a:r>
            <a:r>
              <a:rPr lang="en-US" altLang="en-US" sz="2400" smtClean="0"/>
              <a:t> parallel establishing two countries: North Korea (communist) and South Korea (Democracy)</a:t>
            </a:r>
          </a:p>
          <a:p>
            <a:r>
              <a:rPr lang="en-US" altLang="en-US" sz="2400" smtClean="0"/>
              <a:t>Soon after WWII the US cut its forces in Korea and by June of 1949 there were only around 500 troops in South Korea</a:t>
            </a:r>
          </a:p>
          <a:p>
            <a:r>
              <a:rPr lang="en-US" altLang="en-US" sz="2400" smtClean="0"/>
              <a:t>The USSR concluded that the US would not defend the South</a:t>
            </a:r>
          </a:p>
        </p:txBody>
      </p:sp>
      <p:pic>
        <p:nvPicPr>
          <p:cNvPr id="16388" name="Picture 5" descr="http://www.sdpb.org/EducationalServicesGuide/etvprograms/pdf/2othExtras/MAPS/KOREA38THPARALL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0350" y="1600200"/>
            <a:ext cx="5073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714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Containment Policy: Korean War</a:t>
            </a:r>
          </a:p>
        </p:txBody>
      </p:sp>
      <p:sp>
        <p:nvSpPr>
          <p:cNvPr id="17411" name="Content Placeholder 2"/>
          <p:cNvSpPr>
            <a:spLocks noGrp="1"/>
          </p:cNvSpPr>
          <p:nvPr>
            <p:ph idx="1"/>
          </p:nvPr>
        </p:nvSpPr>
        <p:spPr>
          <a:xfrm>
            <a:off x="304800" y="1600200"/>
            <a:ext cx="5486400" cy="4495800"/>
          </a:xfrm>
        </p:spPr>
        <p:txBody>
          <a:bodyPr>
            <a:normAutofit fontScale="92500" lnSpcReduction="10000"/>
          </a:bodyPr>
          <a:lstStyle/>
          <a:p>
            <a:r>
              <a:rPr lang="en-US" altLang="en-US" sz="2400" smtClean="0"/>
              <a:t>On June 25, 1949 the North Korean troops came across the 38</a:t>
            </a:r>
            <a:r>
              <a:rPr lang="en-US" altLang="en-US" sz="2400" baseline="30000" smtClean="0"/>
              <a:t>th</a:t>
            </a:r>
            <a:r>
              <a:rPr lang="en-US" altLang="en-US" sz="2400" smtClean="0"/>
              <a:t> parallel and within a few days they were deep into the South</a:t>
            </a:r>
          </a:p>
          <a:p>
            <a:r>
              <a:rPr lang="en-US" altLang="en-US" sz="2400" smtClean="0"/>
              <a:t>South Korea went to the UN Security Council to ask for help.  The USSR was boycotting the UN, so the vote was passed</a:t>
            </a:r>
          </a:p>
          <a:p>
            <a:r>
              <a:rPr lang="en-US" altLang="en-US" sz="2400" smtClean="0"/>
              <a:t>On June 27</a:t>
            </a:r>
            <a:r>
              <a:rPr lang="en-US" altLang="en-US" sz="2400" baseline="30000" smtClean="0"/>
              <a:t>th</a:t>
            </a:r>
            <a:r>
              <a:rPr lang="en-US" altLang="en-US" sz="2400" smtClean="0"/>
              <a:t> Truman sent troops from Japan to help</a:t>
            </a:r>
          </a:p>
          <a:p>
            <a:r>
              <a:rPr lang="en-US" altLang="en-US" sz="2400" smtClean="0"/>
              <a:t>In all, 16 nations and 520,000 troops were sent to Korea.  90% were American</a:t>
            </a:r>
          </a:p>
        </p:txBody>
      </p:sp>
      <p:pic>
        <p:nvPicPr>
          <p:cNvPr id="17412" name="Picture 5" descr="38th Parallel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213" y="1752600"/>
            <a:ext cx="32527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867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0"/>
            <a:ext cx="7772400" cy="1143000"/>
          </a:xfrm>
        </p:spPr>
        <p:txBody>
          <a:bodyPr>
            <a:normAutofit fontScale="90000"/>
          </a:bodyPr>
          <a:lstStyle/>
          <a:p>
            <a:r>
              <a:rPr lang="en-US" altLang="en-US" sz="4000" smtClean="0"/>
              <a:t>Containment Policy: Korean War</a:t>
            </a:r>
          </a:p>
        </p:txBody>
      </p:sp>
      <p:sp>
        <p:nvSpPr>
          <p:cNvPr id="18435" name="Content Placeholder 2"/>
          <p:cNvSpPr>
            <a:spLocks noGrp="1"/>
          </p:cNvSpPr>
          <p:nvPr>
            <p:ph idx="1"/>
          </p:nvPr>
        </p:nvSpPr>
        <p:spPr>
          <a:xfrm>
            <a:off x="0" y="990600"/>
            <a:ext cx="5029200" cy="5867400"/>
          </a:xfrm>
        </p:spPr>
        <p:txBody>
          <a:bodyPr>
            <a:normAutofit fontScale="92500"/>
          </a:bodyPr>
          <a:lstStyle/>
          <a:p>
            <a:r>
              <a:rPr lang="en-US" altLang="en-US" sz="2300" smtClean="0"/>
              <a:t>At first the North Koreans seemed unstoppable, but the UN troops led by Gen. Douglas MacArthur were able to push the North Koreans back to the 38</a:t>
            </a:r>
            <a:r>
              <a:rPr lang="en-US" altLang="en-US" sz="2300" baseline="30000" smtClean="0"/>
              <a:t>th</a:t>
            </a:r>
            <a:r>
              <a:rPr lang="en-US" altLang="en-US" sz="2300" smtClean="0"/>
              <a:t> parallel</a:t>
            </a:r>
          </a:p>
          <a:p>
            <a:r>
              <a:rPr lang="en-US" altLang="en-US" sz="2300" smtClean="0"/>
              <a:t>Soon the US troops were close to the Chinese border and it appeared that Korea would be united again.</a:t>
            </a:r>
          </a:p>
          <a:p>
            <a:r>
              <a:rPr lang="en-US" altLang="en-US" sz="2300" smtClean="0"/>
              <a:t>However, the Chinese wanted North Korea as a buffer state and sent 300,000 troops to fight the Americans</a:t>
            </a:r>
          </a:p>
          <a:p>
            <a:r>
              <a:rPr lang="en-US" altLang="en-US" sz="2300" smtClean="0"/>
              <a:t>The Chinese outnumbered the Americans 10 to 1 and pushed the Americans southward and captured the capital Seoul</a:t>
            </a:r>
          </a:p>
        </p:txBody>
      </p:sp>
      <p:graphicFrame>
        <p:nvGraphicFramePr>
          <p:cNvPr id="4" name="Table 3"/>
          <p:cNvGraphicFramePr>
            <a:graphicFrameLocks noGrp="1"/>
          </p:cNvGraphicFramePr>
          <p:nvPr/>
        </p:nvGraphicFramePr>
        <p:xfrm>
          <a:off x="4953000" y="1162050"/>
          <a:ext cx="4190999" cy="5537198"/>
        </p:xfrm>
        <a:graphic>
          <a:graphicData uri="http://schemas.openxmlformats.org/drawingml/2006/table">
            <a:tbl>
              <a:tblPr/>
              <a:tblGrid>
                <a:gridCol w="833995"/>
                <a:gridCol w="833995"/>
                <a:gridCol w="841003"/>
                <a:gridCol w="841003"/>
                <a:gridCol w="841003"/>
              </a:tblGrid>
              <a:tr h="365812">
                <a:tc>
                  <a:txBody>
                    <a:bodyPr/>
                    <a:lstStyle/>
                    <a:p>
                      <a:endParaRPr lang="en-US" sz="1800" dirty="0"/>
                    </a:p>
                  </a:txBody>
                  <a:tcPr marL="0" marR="0" marT="0" marB="0">
                    <a:lnL>
                      <a:noFill/>
                    </a:lnL>
                    <a:lnR>
                      <a:noFill/>
                    </a:lnR>
                    <a:lnT>
                      <a:noFill/>
                    </a:lnT>
                    <a:lnB>
                      <a:noFill/>
                    </a:lnB>
                  </a:tcPr>
                </a:tc>
                <a:tc>
                  <a:txBody>
                    <a:bodyPr/>
                    <a:lstStyle/>
                    <a:p>
                      <a:endParaRPr lang="en-US" sz="1800"/>
                    </a:p>
                  </a:txBody>
                  <a:tcPr marT="45726" marB="45726">
                    <a:lnL>
                      <a:noFill/>
                    </a:lnL>
                  </a:tcPr>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tr>
              <a:tr h="369622">
                <a:tc gridSpan="5">
                  <a:txBody>
                    <a:bodyPr/>
                    <a:lstStyle/>
                    <a:p>
                      <a:pPr marL="228600" indent="-228600" algn="ctr">
                        <a:tabLst>
                          <a:tab pos="228600" algn="l"/>
                        </a:tabLst>
                      </a:pPr>
                      <a:r>
                        <a:rPr lang="en-US" sz="1800" b="1" dirty="0"/>
                        <a:t>Troops serving in theater</a:t>
                      </a:r>
                      <a:endParaRPr lang="en-US" sz="1800" dirty="0"/>
                    </a:p>
                  </a:txBody>
                  <a:tcPr marL="47625" marR="47625" marT="47632" marB="47632" anchor="ctr">
                    <a:lnL>
                      <a:noFill/>
                    </a:lnL>
                    <a:lnR>
                      <a:noFill/>
                    </a:lnR>
                    <a:lnT>
                      <a:noFill/>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2920">
                <a:tc>
                  <a:txBody>
                    <a:bodyPr/>
                    <a:lstStyle/>
                    <a:p>
                      <a:pPr marL="228600" indent="-228600" algn="ctr">
                        <a:tabLst>
                          <a:tab pos="228600" algn="l"/>
                        </a:tabLst>
                      </a:pPr>
                      <a:r>
                        <a:rPr lang="en-US" sz="1800" b="1"/>
                        <a:t>Service</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Number</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 of Total</a:t>
                      </a:r>
                      <a:endParaRPr lang="en-US" sz="1800"/>
                    </a:p>
                  </a:txBody>
                  <a:tcPr marL="47625" marR="47625" marT="47632" marB="47632">
                    <a:lnL>
                      <a:noFill/>
                    </a:lnL>
                    <a:lnR>
                      <a:noFill/>
                    </a:lnR>
                    <a:lnT>
                      <a:noFill/>
                    </a:lnT>
                    <a:lnB>
                      <a:noFill/>
                    </a:lnB>
                  </a:tcPr>
                </a:tc>
                <a:tc>
                  <a:txBody>
                    <a:bodyPr/>
                    <a:lstStyle/>
                    <a:p>
                      <a:pPr algn="ctr"/>
                      <a:r>
                        <a:rPr lang="en-US" sz="1800" b="1"/>
                        <a:t>Hostile Deaths</a:t>
                      </a:r>
                      <a:endParaRPr lang="en-US" sz="1800"/>
                    </a:p>
                  </a:txBody>
                  <a:tcPr marL="47625" marR="47625" marT="47632" marB="47632">
                    <a:lnL>
                      <a:noFill/>
                    </a:lnL>
                    <a:lnR>
                      <a:noFill/>
                    </a:lnR>
                    <a:lnT>
                      <a:noFill/>
                    </a:lnT>
                    <a:lnB>
                      <a:noFill/>
                    </a:lnB>
                  </a:tcPr>
                </a:tc>
                <a:tc>
                  <a:txBody>
                    <a:bodyPr/>
                    <a:lstStyle/>
                    <a:p>
                      <a:pPr algn="ctr"/>
                      <a:r>
                        <a:rPr lang="en-US" sz="1800" b="1"/>
                        <a:t>% of Total</a:t>
                      </a:r>
                      <a:endParaRPr lang="en-US" sz="1800"/>
                    </a:p>
                  </a:txBody>
                  <a:tcPr marL="47625" marR="47625" marT="47632" marB="47632">
                    <a:lnL>
                      <a:noFill/>
                    </a:lnL>
                    <a:lnR>
                      <a:noFill/>
                    </a:lnR>
                    <a:lnT>
                      <a:noFill/>
                    </a:lnT>
                    <a:lnB>
                      <a:noFill/>
                    </a:lnB>
                  </a:tcPr>
                </a:tc>
              </a:tr>
              <a:tr h="643981">
                <a:tc>
                  <a:txBody>
                    <a:bodyPr/>
                    <a:lstStyle/>
                    <a:p>
                      <a:pPr marL="228600" indent="-228600" algn="ctr">
                        <a:tabLst>
                          <a:tab pos="228600" algn="l"/>
                        </a:tabLst>
                      </a:pPr>
                      <a:r>
                        <a:rPr lang="en-US" sz="1800" b="1"/>
                        <a:t>ARMY</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1,153,000</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64%</a:t>
                      </a:r>
                      <a:endParaRPr lang="en-US" sz="1800"/>
                    </a:p>
                  </a:txBody>
                  <a:tcPr marL="47625" marR="47625" marT="47632" marB="47632">
                    <a:lnL>
                      <a:noFill/>
                    </a:lnL>
                    <a:lnR>
                      <a:noFill/>
                    </a:lnR>
                    <a:lnT>
                      <a:noFill/>
                    </a:lnT>
                    <a:lnB>
                      <a:noFill/>
                    </a:lnB>
                  </a:tcPr>
                </a:tc>
                <a:tc>
                  <a:txBody>
                    <a:bodyPr/>
                    <a:lstStyle/>
                    <a:p>
                      <a:pPr algn="ctr"/>
                      <a:r>
                        <a:rPr lang="en-US" sz="1800" b="1"/>
                        <a:t>27,731</a:t>
                      </a:r>
                      <a:endParaRPr lang="en-US" sz="1800"/>
                    </a:p>
                  </a:txBody>
                  <a:tcPr marL="47625" marR="47625" marT="47632" marB="47632">
                    <a:lnL>
                      <a:noFill/>
                    </a:lnL>
                    <a:lnR>
                      <a:noFill/>
                    </a:lnR>
                    <a:lnT>
                      <a:noFill/>
                    </a:lnT>
                    <a:lnB>
                      <a:noFill/>
                    </a:lnB>
                  </a:tcPr>
                </a:tc>
                <a:tc>
                  <a:txBody>
                    <a:bodyPr/>
                    <a:lstStyle/>
                    <a:p>
                      <a:pPr algn="ctr"/>
                      <a:r>
                        <a:rPr lang="en-US" sz="1800" b="1"/>
                        <a:t>82%</a:t>
                      </a:r>
                      <a:endParaRPr lang="en-US" sz="1800"/>
                    </a:p>
                  </a:txBody>
                  <a:tcPr marL="47625" marR="47625" marT="47632" marB="47632">
                    <a:lnL>
                      <a:noFill/>
                    </a:lnL>
                    <a:lnR>
                      <a:noFill/>
                    </a:lnR>
                    <a:lnT>
                      <a:noFill/>
                    </a:lnT>
                    <a:lnB>
                      <a:noFill/>
                    </a:lnB>
                  </a:tcPr>
                </a:tc>
              </a:tr>
              <a:tr h="643981">
                <a:tc>
                  <a:txBody>
                    <a:bodyPr/>
                    <a:lstStyle/>
                    <a:p>
                      <a:pPr marL="228600" indent="-228600" algn="ctr">
                        <a:tabLst>
                          <a:tab pos="228600" algn="l"/>
                        </a:tabLst>
                      </a:pPr>
                      <a:r>
                        <a:rPr lang="en-US" sz="1800" b="1"/>
                        <a:t>NAVY</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265,000</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15%</a:t>
                      </a:r>
                      <a:endParaRPr lang="en-US" sz="1800"/>
                    </a:p>
                  </a:txBody>
                  <a:tcPr marL="47625" marR="47625" marT="47632" marB="47632">
                    <a:lnL>
                      <a:noFill/>
                    </a:lnL>
                    <a:lnR>
                      <a:noFill/>
                    </a:lnR>
                    <a:lnT>
                      <a:noFill/>
                    </a:lnT>
                    <a:lnB>
                      <a:noFill/>
                    </a:lnB>
                  </a:tcPr>
                </a:tc>
                <a:tc>
                  <a:txBody>
                    <a:bodyPr/>
                    <a:lstStyle/>
                    <a:p>
                      <a:pPr algn="ctr"/>
                      <a:r>
                        <a:rPr lang="en-US" sz="1800" b="1"/>
                        <a:t>506</a:t>
                      </a:r>
                      <a:endParaRPr lang="en-US" sz="1800"/>
                    </a:p>
                  </a:txBody>
                  <a:tcPr marL="47625" marR="47625" marT="47632" marB="47632">
                    <a:lnL>
                      <a:noFill/>
                    </a:lnL>
                    <a:lnR>
                      <a:noFill/>
                    </a:lnR>
                    <a:lnT>
                      <a:noFill/>
                    </a:lnT>
                    <a:lnB>
                      <a:noFill/>
                    </a:lnB>
                  </a:tcPr>
                </a:tc>
                <a:tc>
                  <a:txBody>
                    <a:bodyPr/>
                    <a:lstStyle/>
                    <a:p>
                      <a:pPr algn="ctr"/>
                      <a:r>
                        <a:rPr lang="en-US" sz="1800" b="1"/>
                        <a:t>1%</a:t>
                      </a:r>
                      <a:endParaRPr lang="en-US" sz="1800"/>
                    </a:p>
                  </a:txBody>
                  <a:tcPr marL="47625" marR="47625" marT="47632" marB="47632">
                    <a:lnL>
                      <a:noFill/>
                    </a:lnL>
                    <a:lnR>
                      <a:noFill/>
                    </a:lnR>
                    <a:lnT>
                      <a:noFill/>
                    </a:lnT>
                    <a:lnB>
                      <a:noFill/>
                    </a:lnB>
                  </a:tcPr>
                </a:tc>
              </a:tr>
              <a:tr h="1112920">
                <a:tc>
                  <a:txBody>
                    <a:bodyPr/>
                    <a:lstStyle/>
                    <a:p>
                      <a:pPr marL="228600" indent="-228600" algn="ctr">
                        <a:tabLst>
                          <a:tab pos="228600" algn="l"/>
                        </a:tabLst>
                      </a:pPr>
                      <a:r>
                        <a:rPr lang="en-US" sz="1800" b="1"/>
                        <a:t>AIR FORCE</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241,000</a:t>
                      </a:r>
                      <a:endParaRPr lang="en-US" sz="1800"/>
                    </a:p>
                  </a:txBody>
                  <a:tcPr marL="47625" marR="47625" marT="47632" marB="47632">
                    <a:lnL>
                      <a:noFill/>
                    </a:lnL>
                    <a:lnR>
                      <a:noFill/>
                    </a:lnR>
                    <a:lnT>
                      <a:noFill/>
                    </a:lnT>
                    <a:lnB>
                      <a:noFill/>
                    </a:lnB>
                  </a:tcPr>
                </a:tc>
                <a:tc>
                  <a:txBody>
                    <a:bodyPr/>
                    <a:lstStyle/>
                    <a:p>
                      <a:pPr marL="228600" indent="-228600" algn="ctr">
                        <a:tabLst>
                          <a:tab pos="228600" algn="l"/>
                        </a:tabLst>
                      </a:pPr>
                      <a:r>
                        <a:rPr lang="en-US" sz="1800" b="1"/>
                        <a:t>14%</a:t>
                      </a:r>
                      <a:endParaRPr lang="en-US" sz="1800"/>
                    </a:p>
                  </a:txBody>
                  <a:tcPr marL="47625" marR="47625" marT="47632" marB="47632">
                    <a:lnL>
                      <a:noFill/>
                    </a:lnL>
                    <a:lnR>
                      <a:noFill/>
                    </a:lnR>
                    <a:lnT>
                      <a:noFill/>
                    </a:lnT>
                    <a:lnB>
                      <a:noFill/>
                    </a:lnB>
                  </a:tcPr>
                </a:tc>
                <a:tc>
                  <a:txBody>
                    <a:bodyPr/>
                    <a:lstStyle/>
                    <a:p>
                      <a:pPr algn="ctr"/>
                      <a:r>
                        <a:rPr lang="en-US" sz="1800" b="1"/>
                        <a:t>1,238</a:t>
                      </a:r>
                      <a:endParaRPr lang="en-US" sz="1800"/>
                    </a:p>
                  </a:txBody>
                  <a:tcPr marL="47625" marR="47625" marT="47632" marB="47632">
                    <a:lnL>
                      <a:noFill/>
                    </a:lnL>
                    <a:lnR>
                      <a:noFill/>
                    </a:lnR>
                    <a:lnT>
                      <a:noFill/>
                    </a:lnT>
                    <a:lnB>
                      <a:noFill/>
                    </a:lnB>
                  </a:tcPr>
                </a:tc>
                <a:tc>
                  <a:txBody>
                    <a:bodyPr/>
                    <a:lstStyle/>
                    <a:p>
                      <a:pPr algn="ctr"/>
                      <a:r>
                        <a:rPr lang="en-US" sz="1800" b="1"/>
                        <a:t>4%</a:t>
                      </a:r>
                      <a:endParaRPr lang="en-US" sz="1800"/>
                    </a:p>
                  </a:txBody>
                  <a:tcPr marL="47625" marR="47625" marT="47632" marB="47632">
                    <a:lnL>
                      <a:noFill/>
                    </a:lnL>
                    <a:lnR>
                      <a:noFill/>
                    </a:lnR>
                    <a:lnT>
                      <a:noFill/>
                    </a:lnT>
                    <a:lnB>
                      <a:noFill/>
                    </a:lnB>
                  </a:tcPr>
                </a:tc>
              </a:tr>
              <a:tr h="643981">
                <a:tc>
                  <a:txBody>
                    <a:bodyPr/>
                    <a:lstStyle/>
                    <a:p>
                      <a:pPr algn="ctr"/>
                      <a:r>
                        <a:rPr lang="en-US" sz="1800" b="1"/>
                        <a:t>MARINES</a:t>
                      </a:r>
                      <a:endParaRPr lang="en-US" sz="1800"/>
                    </a:p>
                  </a:txBody>
                  <a:tcPr marL="47625" marR="47625" marT="47632" marB="47632">
                    <a:lnL>
                      <a:noFill/>
                    </a:lnL>
                    <a:lnR>
                      <a:noFill/>
                    </a:lnR>
                    <a:lnT>
                      <a:noFill/>
                    </a:lnT>
                    <a:lnB>
                      <a:noFill/>
                    </a:lnB>
                  </a:tcPr>
                </a:tc>
                <a:tc>
                  <a:txBody>
                    <a:bodyPr/>
                    <a:lstStyle/>
                    <a:p>
                      <a:pPr algn="ctr"/>
                      <a:r>
                        <a:rPr lang="en-US" sz="1800" b="1"/>
                        <a:t>130,000</a:t>
                      </a:r>
                      <a:endParaRPr lang="en-US" sz="1800"/>
                    </a:p>
                  </a:txBody>
                  <a:tcPr marL="47625" marR="47625" marT="47632" marB="47632">
                    <a:lnL>
                      <a:noFill/>
                    </a:lnL>
                    <a:lnR>
                      <a:noFill/>
                    </a:lnR>
                    <a:lnT>
                      <a:noFill/>
                    </a:lnT>
                    <a:lnB>
                      <a:noFill/>
                    </a:lnB>
                  </a:tcPr>
                </a:tc>
                <a:tc>
                  <a:txBody>
                    <a:bodyPr/>
                    <a:lstStyle/>
                    <a:p>
                      <a:pPr algn="ctr"/>
                      <a:r>
                        <a:rPr lang="en-US" sz="1800" b="1"/>
                        <a:t>7%</a:t>
                      </a:r>
                      <a:endParaRPr lang="en-US" sz="1800"/>
                    </a:p>
                  </a:txBody>
                  <a:tcPr marL="47625" marR="47625" marT="47632" marB="47632">
                    <a:lnL>
                      <a:noFill/>
                    </a:lnL>
                    <a:lnR>
                      <a:noFill/>
                    </a:lnR>
                    <a:lnT>
                      <a:noFill/>
                    </a:lnT>
                    <a:lnB>
                      <a:noFill/>
                    </a:lnB>
                  </a:tcPr>
                </a:tc>
                <a:tc>
                  <a:txBody>
                    <a:bodyPr/>
                    <a:lstStyle/>
                    <a:p>
                      <a:pPr algn="ctr"/>
                      <a:r>
                        <a:rPr lang="en-US" sz="1800" b="1"/>
                        <a:t>4,266</a:t>
                      </a:r>
                      <a:endParaRPr lang="en-US" sz="1800"/>
                    </a:p>
                  </a:txBody>
                  <a:tcPr marL="47625" marR="47625" marT="47632" marB="47632">
                    <a:lnL>
                      <a:noFill/>
                    </a:lnL>
                    <a:lnR>
                      <a:noFill/>
                    </a:lnR>
                    <a:lnT>
                      <a:noFill/>
                    </a:lnT>
                    <a:lnB>
                      <a:noFill/>
                    </a:lnB>
                  </a:tcPr>
                </a:tc>
                <a:tc>
                  <a:txBody>
                    <a:bodyPr/>
                    <a:lstStyle/>
                    <a:p>
                      <a:pPr algn="ctr"/>
                      <a:r>
                        <a:rPr lang="en-US" sz="1800" b="1"/>
                        <a:t>13%</a:t>
                      </a:r>
                      <a:endParaRPr lang="en-US" sz="1800"/>
                    </a:p>
                  </a:txBody>
                  <a:tcPr marL="47625" marR="47625" marT="47632" marB="47632">
                    <a:lnL>
                      <a:noFill/>
                    </a:lnL>
                    <a:lnR>
                      <a:noFill/>
                    </a:lnR>
                    <a:lnT>
                      <a:noFill/>
                    </a:lnT>
                    <a:lnB>
                      <a:noFill/>
                    </a:lnB>
                  </a:tcPr>
                </a:tc>
              </a:tr>
              <a:tr h="643981">
                <a:tc>
                  <a:txBody>
                    <a:bodyPr/>
                    <a:lstStyle/>
                    <a:p>
                      <a:pPr algn="ctr"/>
                      <a:r>
                        <a:rPr lang="en-US" sz="1800" b="1"/>
                        <a:t>Totals</a:t>
                      </a:r>
                      <a:endParaRPr lang="en-US" sz="1800"/>
                    </a:p>
                  </a:txBody>
                  <a:tcPr marL="47625" marR="47625" marT="47632" marB="47632">
                    <a:lnL>
                      <a:noFill/>
                    </a:lnL>
                    <a:lnR>
                      <a:noFill/>
                    </a:lnR>
                    <a:lnT>
                      <a:noFill/>
                    </a:lnT>
                    <a:lnB>
                      <a:noFill/>
                    </a:lnB>
                  </a:tcPr>
                </a:tc>
                <a:tc>
                  <a:txBody>
                    <a:bodyPr/>
                    <a:lstStyle/>
                    <a:p>
                      <a:pPr algn="ctr"/>
                      <a:r>
                        <a:rPr lang="en-US" sz="1800" b="1"/>
                        <a:t>1,789,000</a:t>
                      </a:r>
                      <a:endParaRPr lang="en-US" sz="1800"/>
                    </a:p>
                  </a:txBody>
                  <a:tcPr marL="47625" marR="47625" marT="47632" marB="47632">
                    <a:lnL>
                      <a:noFill/>
                    </a:lnL>
                    <a:lnR>
                      <a:noFill/>
                    </a:lnR>
                    <a:lnT>
                      <a:noFill/>
                    </a:lnT>
                    <a:lnB>
                      <a:noFill/>
                    </a:lnB>
                  </a:tcPr>
                </a:tc>
                <a:tc>
                  <a:txBody>
                    <a:bodyPr/>
                    <a:lstStyle/>
                    <a:p>
                      <a:pPr algn="ctr"/>
                      <a:r>
                        <a:rPr lang="en-US" sz="1800" b="1"/>
                        <a:t>-</a:t>
                      </a:r>
                      <a:endParaRPr lang="en-US" sz="1800"/>
                    </a:p>
                  </a:txBody>
                  <a:tcPr marL="47625" marR="47625" marT="47632" marB="47632">
                    <a:lnL>
                      <a:noFill/>
                    </a:lnL>
                    <a:lnR>
                      <a:noFill/>
                    </a:lnR>
                    <a:lnT>
                      <a:noFill/>
                    </a:lnT>
                    <a:lnB>
                      <a:noFill/>
                    </a:lnB>
                  </a:tcPr>
                </a:tc>
                <a:tc>
                  <a:txBody>
                    <a:bodyPr/>
                    <a:lstStyle/>
                    <a:p>
                      <a:pPr algn="ctr"/>
                      <a:r>
                        <a:rPr lang="en-US" sz="1800" b="1"/>
                        <a:t>33,741</a:t>
                      </a:r>
                      <a:endParaRPr lang="en-US" sz="1800"/>
                    </a:p>
                  </a:txBody>
                  <a:tcPr marL="47625" marR="47625" marT="47632" marB="47632">
                    <a:lnL>
                      <a:noFill/>
                    </a:lnL>
                    <a:lnR>
                      <a:noFill/>
                    </a:lnR>
                    <a:lnT>
                      <a:noFill/>
                    </a:lnT>
                    <a:lnB>
                      <a:noFill/>
                    </a:lnB>
                  </a:tcPr>
                </a:tc>
                <a:tc>
                  <a:txBody>
                    <a:bodyPr/>
                    <a:lstStyle/>
                    <a:p>
                      <a:pPr algn="ctr"/>
                      <a:r>
                        <a:rPr lang="en-US" sz="1800" b="1" dirty="0"/>
                        <a:t>-</a:t>
                      </a:r>
                      <a:endParaRPr lang="en-US" sz="1800" dirty="0"/>
                    </a:p>
                  </a:txBody>
                  <a:tcPr marL="47625" marR="47625" marT="47632" marB="47632">
                    <a:lnL>
                      <a:noFill/>
                    </a:lnL>
                    <a:lnR>
                      <a:noFill/>
                    </a:lnR>
                    <a:lnT>
                      <a:noFill/>
                    </a:lnT>
                    <a:lnB>
                      <a:noFill/>
                    </a:lnB>
                  </a:tcPr>
                </a:tc>
              </a:tr>
            </a:tbl>
          </a:graphicData>
        </a:graphic>
      </p:graphicFrame>
    </p:spTree>
    <p:extLst>
      <p:ext uri="{BB962C8B-B14F-4D97-AF65-F5344CB8AC3E}">
        <p14:creationId xmlns:p14="http://schemas.microsoft.com/office/powerpoint/2010/main" val="2263736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0600" y="152400"/>
            <a:ext cx="7391400" cy="914400"/>
          </a:xfrm>
        </p:spPr>
        <p:txBody>
          <a:bodyPr>
            <a:normAutofit fontScale="90000"/>
          </a:bodyPr>
          <a:lstStyle/>
          <a:p>
            <a:r>
              <a:rPr lang="en-US" altLang="en-US" sz="4000" smtClean="0"/>
              <a:t>Containment Policy: Korean War</a:t>
            </a:r>
          </a:p>
        </p:txBody>
      </p:sp>
      <p:sp>
        <p:nvSpPr>
          <p:cNvPr id="19459" name="Content Placeholder 2"/>
          <p:cNvSpPr>
            <a:spLocks noGrp="1"/>
          </p:cNvSpPr>
          <p:nvPr>
            <p:ph idx="1"/>
          </p:nvPr>
        </p:nvSpPr>
        <p:spPr>
          <a:xfrm>
            <a:off x="4038600" y="914400"/>
            <a:ext cx="5105400" cy="5715000"/>
          </a:xfrm>
        </p:spPr>
        <p:txBody>
          <a:bodyPr>
            <a:normAutofit fontScale="92500" lnSpcReduction="10000"/>
          </a:bodyPr>
          <a:lstStyle/>
          <a:p>
            <a:r>
              <a:rPr lang="en-US" altLang="en-US" sz="2300" smtClean="0"/>
              <a:t>For two years the sides fought to gain a strategic location of the hills of Korea</a:t>
            </a:r>
          </a:p>
          <a:p>
            <a:r>
              <a:rPr lang="en-US" altLang="en-US" sz="2300" smtClean="0"/>
              <a:t>Neither side was successful and MacArthur called for an invasion of China</a:t>
            </a:r>
          </a:p>
          <a:p>
            <a:r>
              <a:rPr lang="en-US" altLang="en-US" sz="2300" smtClean="0"/>
              <a:t>Truman said no because China and the USSR had an agreement.  </a:t>
            </a:r>
          </a:p>
          <a:p>
            <a:r>
              <a:rPr lang="en-US" altLang="en-US" sz="2300" smtClean="0"/>
              <a:t>Fighting with China meant a war with the USSR</a:t>
            </a:r>
          </a:p>
          <a:p>
            <a:r>
              <a:rPr lang="en-US" altLang="en-US" sz="2300" smtClean="0"/>
              <a:t>Instead of fighting with China, the US was able to push the North Korean and Chinese troops northward back to the 38</a:t>
            </a:r>
            <a:r>
              <a:rPr lang="en-US" altLang="en-US" sz="2300" baseline="30000" smtClean="0"/>
              <a:t>th</a:t>
            </a:r>
            <a:r>
              <a:rPr lang="en-US" altLang="en-US" sz="2300" smtClean="0"/>
              <a:t> parallel</a:t>
            </a:r>
          </a:p>
          <a:p>
            <a:r>
              <a:rPr lang="en-US" altLang="en-US" sz="2300" smtClean="0"/>
              <a:t>By July 1953, an armistice was signed by both sides</a:t>
            </a:r>
          </a:p>
        </p:txBody>
      </p:sp>
      <p:pic>
        <p:nvPicPr>
          <p:cNvPr id="19460" name="Picture 5" descr="File:Korean War HA-SN-98-0701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763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http://www.atpm.com/7.01/washington-dc/images/korean-war-memor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 y="4343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886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s://media-cdn.tripadvisor.com/media/photo-s/01/12/6a/2d/korean-war-veterans-mem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5" y="152400"/>
            <a:ext cx="8744585" cy="655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88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3080" cy="924475"/>
          </a:xfrm>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rPr>
              <a:t>VIETNAM WAR</a:t>
            </a:r>
            <a:br>
              <a:rPr lang="en-US" b="1" dirty="0" smtClean="0">
                <a:effectLst>
                  <a:outerShdw blurRad="38100" dist="38100" dir="2700000" algn="tl">
                    <a:srgbClr val="000000">
                      <a:alpha val="43137"/>
                    </a:srgbClr>
                  </a:outerShdw>
                </a:effectLst>
              </a:rPr>
            </a:br>
            <a:r>
              <a:rPr lang="en-US" sz="2500" b="1" dirty="0" smtClean="0">
                <a:effectLst>
                  <a:outerShdw blurRad="38100" dist="38100" dir="2700000" algn="tl">
                    <a:srgbClr val="000000">
                      <a:alpha val="43137"/>
                    </a:srgbClr>
                  </a:outerShdw>
                </a:effectLst>
              </a:rPr>
              <a:t>1954 - 1975</a:t>
            </a:r>
            <a:endParaRPr lang="en-US" sz="2500" b="1" dirty="0">
              <a:effectLst>
                <a:outerShdw blurRad="38100" dist="38100" dir="2700000" algn="tl">
                  <a:srgbClr val="000000">
                    <a:alpha val="43137"/>
                  </a:srgbClr>
                </a:outerShdw>
              </a:effectLst>
            </a:endParaRPr>
          </a:p>
        </p:txBody>
      </p:sp>
      <p:sp>
        <p:nvSpPr>
          <p:cNvPr id="18435" name="Content Placeholder 2"/>
          <p:cNvSpPr>
            <a:spLocks noGrp="1"/>
          </p:cNvSpPr>
          <p:nvPr>
            <p:ph sz="half" idx="1"/>
          </p:nvPr>
        </p:nvSpPr>
        <p:spPr>
          <a:xfrm>
            <a:off x="198120" y="1507853"/>
            <a:ext cx="4724400" cy="5638800"/>
          </a:xfrm>
        </p:spPr>
        <p:txBody>
          <a:bodyPr/>
          <a:lstStyle/>
          <a:p>
            <a:pPr eaLnBrk="1" hangingPunct="1"/>
            <a:r>
              <a:rPr lang="en-US" sz="2000" b="1" u="sng" dirty="0" smtClean="0"/>
              <a:t>Ho Chi Minh </a:t>
            </a:r>
            <a:r>
              <a:rPr lang="en-US" sz="2000" u="sng" dirty="0" smtClean="0"/>
              <a:t>led the Vietminh (communist party) -&gt; North</a:t>
            </a:r>
          </a:p>
          <a:p>
            <a:pPr eaLnBrk="1" hangingPunct="1"/>
            <a:r>
              <a:rPr lang="en-US" sz="2000" u="sng" dirty="0" smtClean="0"/>
              <a:t>Democratic South (supported by the US)</a:t>
            </a:r>
          </a:p>
          <a:p>
            <a:pPr eaLnBrk="1" hangingPunct="1"/>
            <a:r>
              <a:rPr lang="en-US" sz="2000" dirty="0" smtClean="0"/>
              <a:t>USA  involved to prevent spread of communism</a:t>
            </a:r>
          </a:p>
          <a:p>
            <a:pPr lvl="1" eaLnBrk="1" hangingPunct="1"/>
            <a:r>
              <a:rPr lang="en-US" sz="1800" dirty="0" smtClean="0"/>
              <a:t>Containment!</a:t>
            </a:r>
          </a:p>
          <a:p>
            <a:pPr eaLnBrk="1" hangingPunct="1"/>
            <a:r>
              <a:rPr lang="en-US" sz="2000" dirty="0" smtClean="0"/>
              <a:t>Pulled US troops out of war because of how unpopular the movement was at home.</a:t>
            </a:r>
          </a:p>
          <a:p>
            <a:pPr eaLnBrk="1" hangingPunct="1"/>
            <a:endParaRPr lang="en-US" dirty="0" smtClean="0"/>
          </a:p>
          <a:p>
            <a:pPr eaLnBrk="1" hangingPunct="1"/>
            <a:endParaRPr lang="en-US" dirty="0" smtClean="0"/>
          </a:p>
        </p:txBody>
      </p:sp>
      <p:pic>
        <p:nvPicPr>
          <p:cNvPr id="18436" name="Picture 2" descr="http://3.bp.blogspot.com/_lZcgjD2aF08/TMLDuUvxY8I/AAAAAAAAAGk/2MLW2n-t7c0/s1600/vietnam-war-soldiers.jpg"/>
          <p:cNvPicPr>
            <a:picLocks noChangeAspect="1" noChangeArrowheads="1"/>
          </p:cNvPicPr>
          <p:nvPr/>
        </p:nvPicPr>
        <p:blipFill>
          <a:blip r:embed="rId2" cstate="print"/>
          <a:srcRect/>
          <a:stretch>
            <a:fillRect/>
          </a:stretch>
        </p:blipFill>
        <p:spPr bwMode="auto">
          <a:xfrm>
            <a:off x="4953000" y="838200"/>
            <a:ext cx="4038600" cy="3325813"/>
          </a:xfrm>
          <a:prstGeom prst="rect">
            <a:avLst/>
          </a:prstGeom>
          <a:noFill/>
          <a:ln w="9525">
            <a:noFill/>
            <a:miter lim="800000"/>
            <a:headEnd/>
            <a:tailEnd/>
          </a:ln>
        </p:spPr>
      </p:pic>
      <p:sp>
        <p:nvSpPr>
          <p:cNvPr id="3" name="Rectangle 2"/>
          <p:cNvSpPr/>
          <p:nvPr/>
        </p:nvSpPr>
        <p:spPr>
          <a:xfrm>
            <a:off x="5580861" y="4953000"/>
            <a:ext cx="2782878" cy="369332"/>
          </a:xfrm>
          <a:prstGeom prst="rect">
            <a:avLst/>
          </a:prstGeom>
        </p:spPr>
        <p:txBody>
          <a:bodyPr wrap="none">
            <a:spAutoFit/>
          </a:bodyPr>
          <a:lstStyle/>
          <a:p>
            <a:r>
              <a:rPr lang="en-US" dirty="0" smtClean="0">
                <a:hlinkClick r:id="rId3"/>
              </a:rPr>
              <a:t>Vietnam War Synopsis</a:t>
            </a:r>
            <a:endParaRPr lang="en-US" dirty="0"/>
          </a:p>
        </p:txBody>
      </p:sp>
      <p:pic>
        <p:nvPicPr>
          <p:cNvPr id="5122" name="Picture 2" descr="https://sites.google.com/site/coldwarusinvietnam/_/rsrc/1430703735218/goals-of-each-side/306-ppb-168-2011-001-pr.jpg?height=302&amp;width=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953000"/>
            <a:ext cx="2210134" cy="209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9220200" cy="1399032"/>
          </a:xfrm>
        </p:spPr>
        <p:txBody>
          <a:bodyPr/>
          <a:lstStyle/>
          <a:p>
            <a:r>
              <a:rPr lang="en-US" b="1" u="sng" dirty="0" smtClean="0"/>
              <a:t>Effects of Cold War (new military technology)</a:t>
            </a:r>
            <a:endParaRPr lang="en-US" b="1" u="sng" dirty="0"/>
          </a:p>
        </p:txBody>
      </p:sp>
      <p:sp>
        <p:nvSpPr>
          <p:cNvPr id="3" name="Content Placeholder 2"/>
          <p:cNvSpPr>
            <a:spLocks noGrp="1"/>
          </p:cNvSpPr>
          <p:nvPr>
            <p:ph sz="half" idx="1"/>
          </p:nvPr>
        </p:nvSpPr>
        <p:spPr>
          <a:xfrm>
            <a:off x="0" y="1905000"/>
            <a:ext cx="8991600" cy="4525963"/>
          </a:xfrm>
        </p:spPr>
        <p:txBody>
          <a:bodyPr/>
          <a:lstStyle/>
          <a:p>
            <a:r>
              <a:rPr lang="en-US" u="sng" dirty="0" smtClean="0"/>
              <a:t>Continued development of nuclear weapons </a:t>
            </a:r>
            <a:r>
              <a:rPr lang="en-US" dirty="0" smtClean="0"/>
              <a:t>resulted in </a:t>
            </a:r>
            <a:r>
              <a:rPr lang="en-US" u="sng" dirty="0" smtClean="0"/>
              <a:t>arms race </a:t>
            </a:r>
            <a:r>
              <a:rPr lang="en-US" dirty="0" smtClean="0"/>
              <a:t>during the Cold War</a:t>
            </a:r>
          </a:p>
          <a:p>
            <a:r>
              <a:rPr lang="en-US" dirty="0" smtClean="0"/>
              <a:t>The ability to drop nuclear bombs from planes, launched from submarines and the </a:t>
            </a:r>
            <a:r>
              <a:rPr lang="en-US" u="sng" dirty="0" smtClean="0"/>
              <a:t>development of intercontinental ballistic missiles</a:t>
            </a:r>
            <a:r>
              <a:rPr lang="en-US" dirty="0" smtClean="0"/>
              <a:t> were features of the arms race</a:t>
            </a:r>
          </a:p>
          <a:p>
            <a:r>
              <a:rPr lang="en-US" dirty="0" smtClean="0"/>
              <a:t>Nations worked to develop </a:t>
            </a:r>
            <a:r>
              <a:rPr lang="en-US" u="sng" dirty="0" smtClean="0"/>
              <a:t>defensive technologies and the space race developed</a:t>
            </a:r>
            <a:r>
              <a:rPr lang="en-US" dirty="0" smtClean="0"/>
              <a:t> out of this pursuit</a:t>
            </a:r>
            <a:endParaRPr lang="en-US" dirty="0"/>
          </a:p>
        </p:txBody>
      </p:sp>
    </p:spTree>
    <p:extLst>
      <p:ext uri="{BB962C8B-B14F-4D97-AF65-F5344CB8AC3E}">
        <p14:creationId xmlns:p14="http://schemas.microsoft.com/office/powerpoint/2010/main" val="27496025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
            <a:ext cx="8229600" cy="1399032"/>
          </a:xfrm>
        </p:spPr>
        <p:txBody>
          <a:bodyPr/>
          <a:lstStyle/>
          <a:p>
            <a:r>
              <a:rPr lang="en-US" b="1" dirty="0" smtClean="0"/>
              <a:t>Soviet Cold War Propaganda</a:t>
            </a:r>
            <a:endParaRPr lang="en-US" b="1" dirty="0"/>
          </a:p>
        </p:txBody>
      </p:sp>
      <p:pic>
        <p:nvPicPr>
          <p:cNvPr id="3074" name="Picture 2" descr="http://www.designer-daily.com/wp-content/uploads/2009/08/if-you-want-to-be-lik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1215541"/>
            <a:ext cx="4069080" cy="56424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2jv9003bew7ag.cloudfront.net/uploads/International-Workers%E2%80%99-Day-Long-Live-the-Fifth-Anniversary-of-the-Great-Proletarian-Revolution-865x5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85061"/>
            <a:ext cx="5791200" cy="38630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media-cache-ak0.pinimg.com/236x/49/b3/46/49b346ebad580d2c3ef44c3d1fd6df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36770"/>
            <a:ext cx="19621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4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rPr>
              <a:t>RESULTS – VE DAY!</a:t>
            </a:r>
            <a:endParaRPr lang="en-US" sz="4800" dirty="0"/>
          </a:p>
        </p:txBody>
      </p:sp>
      <p:sp>
        <p:nvSpPr>
          <p:cNvPr id="3" name="Content Placeholder 2"/>
          <p:cNvSpPr>
            <a:spLocks noGrp="1"/>
          </p:cNvSpPr>
          <p:nvPr>
            <p:ph idx="1"/>
          </p:nvPr>
        </p:nvSpPr>
        <p:spPr>
          <a:xfrm>
            <a:off x="152400" y="1600200"/>
            <a:ext cx="8763000" cy="4525963"/>
          </a:xfrm>
        </p:spPr>
        <p:txBody>
          <a:bodyPr/>
          <a:lstStyle/>
          <a:p>
            <a:pPr eaLnBrk="1" hangingPunct="1"/>
            <a:r>
              <a:rPr lang="en-US" b="1" u="sng" dirty="0" smtClean="0"/>
              <a:t>Germany </a:t>
            </a:r>
            <a:r>
              <a:rPr lang="en-US" u="sng" dirty="0" smtClean="0"/>
              <a:t>was</a:t>
            </a:r>
            <a:r>
              <a:rPr lang="en-US" b="1" u="sng" dirty="0" smtClean="0"/>
              <a:t> occupied &amp;</a:t>
            </a:r>
            <a:r>
              <a:rPr lang="en-US" u="sng" dirty="0" smtClean="0"/>
              <a:t> </a:t>
            </a:r>
            <a:r>
              <a:rPr lang="en-US" b="1" u="sng" dirty="0" smtClean="0"/>
              <a:t>divided</a:t>
            </a:r>
            <a:r>
              <a:rPr lang="en-US" u="sng" dirty="0" smtClean="0"/>
              <a:t> into 4 sectors</a:t>
            </a:r>
            <a:endParaRPr lang="en-US" dirty="0" smtClean="0"/>
          </a:p>
        </p:txBody>
      </p:sp>
      <p:pic>
        <p:nvPicPr>
          <p:cNvPr id="4" name="Picture 4" descr="http://farm7.staticflickr.com/6219/6427957789_08c4f77d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43509"/>
            <a:ext cx="5105400" cy="474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3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296400" cy="1399032"/>
          </a:xfrm>
        </p:spPr>
        <p:txBody>
          <a:bodyPr/>
          <a:lstStyle/>
          <a:p>
            <a:r>
              <a:rPr lang="en-US" b="1" dirty="0" smtClean="0"/>
              <a:t>American Cold War propaganda </a:t>
            </a:r>
            <a:endParaRPr lang="en-US" b="1" dirty="0"/>
          </a:p>
        </p:txBody>
      </p:sp>
      <p:pic>
        <p:nvPicPr>
          <p:cNvPr id="2050" name="Picture 2" descr="https://upload.wikimedia.org/wikipedia/commons/2/21/Is_this_tomor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447800"/>
            <a:ext cx="3521157" cy="5124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ired.com/geekdad/wp-content/uploads/2013/02/comic-books-and-the-cold-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28775"/>
            <a:ext cx="3171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91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descr="http://envisioningtheamericandream.files.wordpress.com/2013/09/commmunism-rfe-america-propagan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7543800" cy="530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11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399032"/>
          </a:xfrm>
        </p:spPr>
        <p:txBody>
          <a:bodyPr/>
          <a:lstStyle/>
          <a:p>
            <a:r>
              <a:rPr lang="en-US" b="1" dirty="0" smtClean="0"/>
              <a:t>Futurism </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4333875" cy="261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 y="1066800"/>
            <a:ext cx="4572000" cy="1200329"/>
          </a:xfrm>
          <a:prstGeom prst="rect">
            <a:avLst/>
          </a:prstGeom>
        </p:spPr>
        <p:txBody>
          <a:bodyPr>
            <a:spAutoFit/>
          </a:bodyPr>
          <a:lstStyle/>
          <a:p>
            <a:r>
              <a:rPr lang="en-US" dirty="0"/>
              <a:t>A major new exhibition at London's V&amp;A Museum illustrates how the Cold War influenced world culture and design on both sides of the Iron Curtain.</a:t>
            </a:r>
          </a:p>
        </p:txBody>
      </p:sp>
      <p:pic>
        <p:nvPicPr>
          <p:cNvPr id="5124" name="Picture 4" descr="This space hat is from 1965, by Edward Mann"/>
          <p:cNvPicPr>
            <a:picLocks noChangeAspect="1" noChangeArrowheads="1"/>
          </p:cNvPicPr>
          <p:nvPr/>
        </p:nvPicPr>
        <p:blipFill rotWithShape="1">
          <a:blip r:embed="rId4">
            <a:extLst>
              <a:ext uri="{28A0092B-C50C-407E-A947-70E740481C1C}">
                <a14:useLocalDpi xmlns:a14="http://schemas.microsoft.com/office/drawing/2010/main" val="0"/>
              </a:ext>
            </a:extLst>
          </a:blip>
          <a:srcRect l="26187" r="30082"/>
          <a:stretch/>
        </p:blipFill>
        <p:spPr bwMode="auto">
          <a:xfrm>
            <a:off x="449578" y="2667000"/>
            <a:ext cx="2545081" cy="3848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360" y="2760226"/>
            <a:ext cx="457200" cy="369332"/>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8296275" y="381000"/>
            <a:ext cx="457200" cy="369332"/>
          </a:xfrm>
          <a:prstGeom prst="rect">
            <a:avLst/>
          </a:prstGeom>
          <a:noFill/>
        </p:spPr>
        <p:txBody>
          <a:bodyPr wrap="square" rtlCol="0">
            <a:spAutoFit/>
          </a:bodyPr>
          <a:lstStyle/>
          <a:p>
            <a:r>
              <a:rPr lang="en-US" dirty="0" smtClean="0"/>
              <a:t>2</a:t>
            </a:r>
            <a:endParaRPr lang="en-US" dirty="0"/>
          </a:p>
        </p:txBody>
      </p:sp>
      <p:pic>
        <p:nvPicPr>
          <p:cNvPr id="5126" name="Picture 6" descr="Political consciousness in art raises the theme of Third World revolution as 'freedom fighters' look into a chic American interior"/>
          <p:cNvPicPr>
            <a:picLocks noChangeAspect="1" noChangeArrowheads="1"/>
          </p:cNvPicPr>
          <p:nvPr/>
        </p:nvPicPr>
        <p:blipFill rotWithShape="1">
          <a:blip r:embed="rId5">
            <a:extLst>
              <a:ext uri="{28A0092B-C50C-407E-A947-70E740481C1C}">
                <a14:useLocalDpi xmlns:a14="http://schemas.microsoft.com/office/drawing/2010/main" val="0"/>
              </a:ext>
            </a:extLst>
          </a:blip>
          <a:srcRect l="13618" t="792" r="8805" b="2271"/>
          <a:stretch/>
        </p:blipFill>
        <p:spPr bwMode="auto">
          <a:xfrm>
            <a:off x="4221480" y="2975373"/>
            <a:ext cx="4514850" cy="37302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64280" y="3129558"/>
            <a:ext cx="45720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73464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 post war Europe, micro cars flourished as an affordable and quickly manufactured vehicle for factory workers and far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9954"/>
            <a:ext cx="3657600" cy="24184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399954"/>
            <a:ext cx="457200"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3581400" y="3505200"/>
            <a:ext cx="457200" cy="369332"/>
          </a:xfrm>
          <a:prstGeom prst="rect">
            <a:avLst/>
          </a:prstGeom>
          <a:noFill/>
        </p:spPr>
        <p:txBody>
          <a:bodyPr wrap="square" rtlCol="0">
            <a:spAutoFit/>
          </a:bodyPr>
          <a:lstStyle/>
          <a:p>
            <a:r>
              <a:rPr lang="en-US" dirty="0" smtClean="0"/>
              <a:t>4</a:t>
            </a:r>
            <a:endParaRPr lang="en-US" dirty="0"/>
          </a:p>
        </p:txBody>
      </p:sp>
      <p:sp>
        <p:nvSpPr>
          <p:cNvPr id="8" name="TextBox 7"/>
          <p:cNvSpPr txBox="1"/>
          <p:nvPr/>
        </p:nvSpPr>
        <p:spPr>
          <a:xfrm>
            <a:off x="304800" y="3505200"/>
            <a:ext cx="457200" cy="369332"/>
          </a:xfrm>
          <a:prstGeom prst="rect">
            <a:avLst/>
          </a:prstGeom>
          <a:noFill/>
        </p:spPr>
        <p:txBody>
          <a:bodyPr wrap="square" rtlCol="0">
            <a:spAutoFit/>
          </a:bodyPr>
          <a:lstStyle/>
          <a:p>
            <a:r>
              <a:rPr lang="en-US" dirty="0" smtClean="0"/>
              <a:t>3</a:t>
            </a:r>
            <a:endParaRPr lang="en-US" dirty="0"/>
          </a:p>
        </p:txBody>
      </p:sp>
      <p:sp>
        <p:nvSpPr>
          <p:cNvPr id="9" name="TextBox 8"/>
          <p:cNvSpPr txBox="1"/>
          <p:nvPr/>
        </p:nvSpPr>
        <p:spPr>
          <a:xfrm>
            <a:off x="4876800" y="392000"/>
            <a:ext cx="457200" cy="369332"/>
          </a:xfrm>
          <a:prstGeom prst="rect">
            <a:avLst/>
          </a:prstGeom>
          <a:noFill/>
        </p:spPr>
        <p:txBody>
          <a:bodyPr wrap="square" rtlCol="0">
            <a:spAutoFit/>
          </a:bodyPr>
          <a:lstStyle/>
          <a:p>
            <a:r>
              <a:rPr lang="en-US" dirty="0" smtClean="0"/>
              <a:t>2</a:t>
            </a:r>
            <a:endParaRPr lang="en-US" dirty="0"/>
          </a:p>
        </p:txBody>
      </p:sp>
      <p:pic>
        <p:nvPicPr>
          <p:cNvPr id="8196" name="Picture 4" descr="Anxiety over the effects modern technology was having on the environment led to all sorts of futuristic concepts such as this installation named 'Oasis No.7'"/>
          <p:cNvPicPr>
            <a:picLocks noChangeAspect="1" noChangeArrowheads="1"/>
          </p:cNvPicPr>
          <p:nvPr/>
        </p:nvPicPr>
        <p:blipFill rotWithShape="1">
          <a:blip r:embed="rId4">
            <a:extLst>
              <a:ext uri="{28A0092B-C50C-407E-A947-70E740481C1C}">
                <a14:useLocalDpi xmlns:a14="http://schemas.microsoft.com/office/drawing/2010/main" val="0"/>
              </a:ext>
            </a:extLst>
          </a:blip>
          <a:srcRect l="26187" r="24845" b="4799"/>
          <a:stretch/>
        </p:blipFill>
        <p:spPr bwMode="auto">
          <a:xfrm>
            <a:off x="5486400" y="211097"/>
            <a:ext cx="2849881" cy="36634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 poster produced by Olivetti featuring Richard Buckminster Fuller's Dome Over Manhattan scheme of the early 60s"/>
          <p:cNvPicPr>
            <a:picLocks noChangeAspect="1" noChangeArrowheads="1"/>
          </p:cNvPicPr>
          <p:nvPr/>
        </p:nvPicPr>
        <p:blipFill rotWithShape="1">
          <a:blip r:embed="rId5">
            <a:extLst>
              <a:ext uri="{28A0092B-C50C-407E-A947-70E740481C1C}">
                <a14:useLocalDpi xmlns:a14="http://schemas.microsoft.com/office/drawing/2010/main" val="0"/>
              </a:ext>
            </a:extLst>
          </a:blip>
          <a:srcRect l="17022" r="11750" b="2971"/>
          <a:stretch/>
        </p:blipFill>
        <p:spPr bwMode="auto">
          <a:xfrm>
            <a:off x="685800" y="2971800"/>
            <a:ext cx="414528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s-media-cache-ak0.pinimg.com/736x/4a/14/87/4a14873fa9d2d14a12dbed385a17cb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720" y="4212869"/>
            <a:ext cx="3352800" cy="240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56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07315"/>
            <a:ext cx="8229600" cy="1399032"/>
          </a:xfrm>
        </p:spPr>
        <p:txBody>
          <a:bodyPr/>
          <a:lstStyle/>
          <a:p>
            <a:r>
              <a:rPr lang="en-US" dirty="0" smtClean="0"/>
              <a:t>Music </a:t>
            </a:r>
            <a:r>
              <a:rPr lang="en-US" dirty="0" smtClean="0">
                <a:sym typeface="Wingdings" panose="05000000000000000000" pitchFamily="2" charset="2"/>
              </a:rPr>
              <a:t> Leningrad Symphony</a:t>
            </a:r>
            <a:endParaRPr lang="en-US" dirty="0"/>
          </a:p>
        </p:txBody>
      </p:sp>
      <p:sp>
        <p:nvSpPr>
          <p:cNvPr id="5" name="AutoShape 2" descr="data:image/jpeg;base64,/9j/4AAQSkZJRgABAQAAAQABAAD/2wCEAAkGBxMTEhUTExMVFRUXGB4XGBcXGRgXHRodGhgYGhgYGB0aHyggGBolHxcYITEhJSkrLi4uGB8zODMtNygtLisBCgoKDg0OGhAQGi0lHSUtLy0tLS0tLS0tLS0tLS0tLS0tLS0tLS0tLS0tLS0tLS0tLS0tLS0tLS0tLS0tLS0tLf/AABEIAOAA4QMBIgACEQEDEQH/xAAcAAACAwEBAQEAAAAAAAAAAAADBAIFBgEABwj/xAA9EAACAQIEAwUGBQMDBAMBAAABAgMAEQQSITEFQVEGEyJhcQcUgZGhsSMywdHwQlJiFeHxU2NykjNDcxb/xAAaAQEBAQEBAQEAAAAAAAAAAAAAAQIDBAUG/8QALhEAAgIBBAECBAQHAAAAAAAAAAECEQMEEiExURNBBRWB0VORoaIUMkJSYXHx/9oADAMBAAIRAxEAPwClbDGwpafCa7mrSSS2hpGaUE71TkivkgNKxA98wudVB/T9KsJbdRSphtMvmp+hH71Skyp86lk8z8zRHAFcSgIMP8j86Wnv1PzpxoeYG+/nS0ikdKFFDGQd9/OpKmu9SaMmpDTegGoZRbeoJNY86Am5veuttSilhHi9Qda0HCMSWP5tKy+BVSdSdKusNKiHQnSi4ZlmqZwRrelMTgA2ouKoW4mxbQ+laDgmNzg5txW1JPgzQi3DjbS9JTcINa54xahOgq7EDIw8HNLY7hZG1a906VXSqb61lxoWYmfhR86Sn4eRrW9wPCvesXDAXMavmJI3sq5iB56Wp+Hsrhp0naJ8TF3S6HFZI1zZiCSwX8unkQa88stOqPsYfhynjjNzq1fTdW3Ffm0z5Q8JvQWjN6+2QezWA4iRC0xiRIjdcmYvISG1K2yqBc6XsRQMN7N4WRlZ3E4mdFXwWZEYE28N8xjOYa/Cnqv+0v8AAYfxl7f0v3V/98HxtYt+tCaM19uPs8wYaND7yWllljVlEZVe7YgNJ4NrAUHD+z3CfhxM0zSyRtIJUVO5XLsGuL/X709V+B8vxfi/tf8Am3+jPjMaUzGK+mcc7HYWLB+8RGSR1WMufwwqlyAQ0ZAkTfTf9a+dToUDG2oBPyrcJ7r4OGr0awxjJSu211XVfcP3PnXaR9/k6D+fGvV1Pn0zYSwagdRpVdiICDqLVeyRAjT68vToKXxMO9/gTWSJlWI7AfOoBvxEIIJ1A+IB/SvpXBOGphuGvj+7WSZv/jLgMIwXCBgDpfdr+g61T8M7bOJ448dlnw8lwweNGK6HKUCr1sLdCahoysmu5rqpX0T2WcMw0xld4FZ4mGV2JOjZivgJygjLvbnXz7jUjHEzW/60nL/uNQUeZhalsQV3uBSLlr2sxt5VGJCb3000vpVoDSketTKikipB8vhTbRi2uh+dASg1BPr9CRUDHbcioxqANBTuN4JJHDDO5AE4coNbhUKjMfJr3HkL86AQhlFzY/KiR4vKeR/alZMOw3HOogsT6fX5UoDYkI6Cr3g3GREtmGt9/KtzxfhuGj4G00MCRNNFCzEEuRneMkZ2uxAv1r5IkZ5k23og0brCdolJIa9rmxHIcqlieMqPyi/mayUYsNKmwI3q7mZo0s/G0I8O/nVZ/qNhY3OvrVNJ0pdwwFLbLRaYnHnOrqzIyG6lTYjzFtQaFju1OKfMHnlYOMjAsbEDWxG1tahwbCJJLGsr93GzqrvoMoJAJufudKs/aDwXDYOVUwsvegrmYFlcob6arYajW1uXmK5vHFvlHuxfENRjioxlwuuIuub915KnE9pcTKMkksjLcNqxIzKLAn0Aos3anFFlZp5CytmU5jo2XLe/I209KoGfmLDXlf41d9lYI5MXh0niEqPIsbKWZR42ChvAQbi97HQ61PRh4OnzTVdbv2x+x49s8YVZfeJbEksBIwuSbm9upP1ocHabErEYVlcRG90DsBY7i3IHmNjc1sPbfw6OFsDHDGscapNZUAUDxQ8h96+aRjlT0oeB801S43Lz/LHv8jRycfxEsYhlmkaNbWUuSNNr36edKYpQRa176GlMJz9KLi3IRzuQp+grUYRj0eXPq8uelkd1dcJd99JeBP3LD/3fX/avVQd55fQ16tnGmfTpZnPQg6XHMWqt41CzJZhswGvLQirhYci3YDbrcUhxZiUbXc36j1qHNM2Psw9oGCTCLgsXIkTR5kUyaRuhYkAsfCCAbEG17X620fGvZ5gcWqywHu3HiR4mzRn1W5Ur/wCNq+SQ9iPe8As+EKvjFlcTwiQAlCxyMim1rLlNudzzAFbPsDiTwjCyS468IKqI8OxHeSOC2qoCbXuBc2530F6h1LT2NjK+MjJ8SGNWHRgZQR8xXOzA4ficZiMMcF4wZH713LliJLPyGTVrjLyB+NR7B8QS+PxMpVVmdLEkAF80zyKt+neL8xTHYDCSR8XxTSgoqd6GLEZfxJFaKxvrmW5HlQhnW7H5uMy4GJ2VA2bOTmKxlEcjXcjOFF+dr1cdsmwPDZo8KmDimPdiR3nzuzXZgApBAVvATe1tRpTXEONLguPSTyj8KVQuZdfA0calxbcB0sRvod9KD7UOzs2OxMWIwajERSRKmeNlYIys2rG+ikMNf8TQE+3fYqCOBcbhAVjIUvGSSMr2yspOo1IBG2vK2rMvZMYbAwzQ4RMZNJZpDIGkCqy5rIisOdhca/oz7RO0uHgwaYBZVeUqiNl1CrHlJLHZScoAG+t6n2d4lxGEYRIoxi8LKkZL+FTCGtnQsG0yA31BvawttQGQd8HJjsMFwxWNu7SWAsyWlZirjW5yi66aXtyvWu9sM+HjSGN8PnZkcROHKd1YxjRQLNy0PSs77RONQni0UkRVlhMXfOut2WTMwFvzELYX+HKtH7WsNBPBDifeUCgMsajxd6zhSoUg6fkNzyFAU3AsbgO4hH+nyYuSx75ljZ8hzHTmCbW2sPOu+1Dsrh8KIpsOndiQlGQE2vlzKwB/LsQRtt531GNwRn4VCnDpkiVQpYhzH4QpzqzLqrZiCb72N96B7SzDicDFMk8ZRWupBvnOUjKlt29ehvagO4zBPNwCKKNS7tHCFUc/GnyHnsLVjO0kWHw4XCph094RFWeX8W2bKD+GpaxOt85FjfQdPoS4qXDcJi7u3fxRRsUJUmylS4IvtlzXtrVb2t4bFxLCxYzD5RPl0UkAuP6ozfdlN7fEc6Aruy3ZOBMCcbilMoCNKkV8osAbXI1Ja3M2AI0rnZDCYXiImilw0cMiAMjQZk0NwbgsQxBtqdDfarLsxxaPF8NfAh1TELC0IVjbN4SEIvuNr21Gum1L+zzhr4Jp8RjB7uuUIucgX1LNYX12W1t76XoCj7PcIgh4hJgsZGsmZsivdlIawaMjKdA6sNOttac7Ydmkix2Fjhw6GOSwCkucxDWkznNfQMpuLc96ynantB3+MlxCXUFhk5EBAAp8j4Q3levoXHO2kTcKjxgC+8G8cY5pMVZJCPRc7Dyy9aBGWxGDwGI4kuEjjaKAMYg8RuzvzLGTMMgKkCw531voP2h9loocVhcJg4lTvFAvrqzyZcznc+vQVV9hMOx4hBl2V1kbUeFVPiJJrbe0bG9zj8HiwA8SWBKkHUOSy76HKTagKPtrw7C8JSCCLDQ4ieQFnlxKmQWWw0QMAMxJtbYKdzrVY2Lwb4zhsmFQRSNJH38SliqOJYwMt9LHxHTlatz267OR8YjinweIiLxgjxHwsGsbMQCyMCOY5m4r5/hey5wmPwcRmjlnMqSSLHqsaq4OrtbMcquxFhYLzuKIpvfatxHCwT4VsThPefDJbNIVVVzR5zlAPeMdLA6aedVHtW7L4SCGHEYeJYizhCqaKwZGYG2wIy8uuvKie2rDNO+FMNpB44rKynxuUyLvoTlOu2hvVn7WBn4fEI2RzFIjSBWU5R3bpe19fEyj40Iz4/Ap5V7iav3TBBd7beR3t52r0XrvvTqOu1aMNmNzf5fevU/3Kf2j616qbs2eB4mszZLNoLgki3Ll8fpQeI4+BlKiVM2o0O5sLfWs7jcVYkJm0JF+dhza216nwqaIG7AL4dCzKNeelQxQphcHmdrqzEdAfjry5fOhHg0xzMUtYXuxBOgvy3q/n4xEhuHBGU3yagWv0+FJ4btI+Qr3Qc26kctrWoatlRxXCZYUAQa2OcDqOf8AOVK4HGZbJJqt/C2+U/tTOKxrsFR/CFtpYjYaE6a0thYQwO1ze4NZbo74sTycLstbqdmUenP5DWnsHwjFuM0cDSIbgZSoz2F2CAkFyOYUG1ZtA0QAcXjvuLXHoeX619G7PYeLEYOGPFRD3eITNDjo5cj4e5Z2EybEl9gdTdbA6mrutHOUHB1JGJfDXF4mDaXKDQi4voOYHUVBJnBAJOn5f2Na6Hh2B7rAzCOzYl4oCneSju2jmK4qYHNorqYgATpmOxWrfi/BMGUl/ARH7rHlWEktw2FkAwzAM5F3B1uDmtpajZDI8CR52ESjOx1VQLk+QHM0xxPhkkRKslmBII3sdQbgc7itZJwXC4fEWEIw5jmwLYaTvZC0plMTTowdyGABc3AFra76tY6SCaRpGSMStLjVVBIwEzwkHDKSznLnu2oIBy2Fr1LJRgcHiBrE2/XQc9qcZsmh3GlvWtBheD4NQ8rwqZ1w0MjwGWXLHM85VhpJmuyWYoWJX409xDhuDjfFaC2FlzgF5LTRSRsscQIawIlKeIWOW+9jVsjRnsNwzvEOVSzKhdgBfKoIux+YqPubGPvcl41YIX00Yi4HW9tfhVh2OxskPfzRkB0gLA6WNpoSRqdQVDXG9r1eRwYKYRuriKOfFx99DcDuWWHEXCn/AKTllseVztawhKMa7Dp86nPIc1v30/2q04vwwd3FaJYsR+K0kKubCOPVZPG5INg2l/FluB1W4FiHXEqY8Q2HXIWlcEBhElnkC33Y5QAOZI86ooqp4Vz2vcm1hzN9LAbk3oPFOHPCEeRWUSZsh08WU2e2vI2HrTvFOOyTYv3k6yZlZL+LJkYFAL6ELYb7m5O9WPFOGT4jB8OESq7AYjPmeNcpkxGZS5YiwI19KoSMo2L1vYEWtrrfpTC4u4JCa8/LzrWtwTCB8Gqx95BLJAPeBOqhsw/HEih8wIOY6BcuQcia9HBAI3eNREzYPHgqkrjxQvlhvdyTmU/lJs29qlo1RhWYG4y2bbnU8PFewtpr9q344NhJJCgiF1kwRBjkYu4nU+8J4nKnKQNgCt6KeBYaN1EuGGZcNiJT4sTGjvGR3Kp3jAnw2DAc3FLFHz+GA30G++3xq2i4M5RXSMlSWAawAuiF3sedlUk+layDhWEOGSR1ijztDJnRz4UlxBSZDnkJYxoVuMgtpq2tS48DDhDGiRRWxUoCpIHzRPCERzd2PiUEX022F6WRoxkUZBv86bYDTT1tvbypT3gA2J32omYMdCdN9bbUMsz/AHqf9z/1/wB69UPeY+n1r1aNDEs4ZxlzEFiNLnNpqb03wvAwyO65SSi3PxIFV8UetkB/Ne4G24v6VfcGaOCLEuzjMSAoO7ALe4+JPyqEaKPi2HAZDsxOoOnh/p8uVH4Lw2Mt+Jf8rm2oAA0167inlmglCsSQVUAAkDa+vr4jSryqZCcwtlIAHrqPpSxyT47Ggw4JUF2IANzfre3oLVnsG1rg9b/vWmwnZnF4vIYomZB4Sxsqhuet9baVddr/AGcvh+5bCrLPcFZbDMcw1z2Gym5FuVhXgy6/TwyrFKa3O/pXnwfS02KUYqRldD6EWNJmI4cl0AZCLMjfp5efnTCIy3VgykHKQRYg+Y5GnClwQQR1PS+3zrqpbXwfVnghqoU+wGNx5nTPmzKoEYjyqFVRqFUIAE3JvzJN7nWqziDMwXP4rC2Y725BvTrTcmHMV5IunjjP5SOo/b/ihpjA0YtoBobbm+w19a9EZKS4PgZtPPBPbJBcbxKTEuZ5ypZgFLAKMwRQigqoA0CgfCq4AZm0H0r0jk6eRqF9/Oqc6HMO9nRgBcMLXtWnlxrvF3ZsYwc6oABmaxGZiou1rkC+1zbesnFIwIta411G3nVvgcQBE+lrLvruSdt9NKphobCWRb6kE3PnUJHKyA3OulEZwyqo3te3w3PxNckiuddT5bdee5oZoTnFybMLHlXeKXBUEG4A316UysQzLtba+g15UpxRvFfUc7j12qlSBSyFSDbcHT0pBnGpsNeo+VTxeIvb6/b9KEjC2t7napZpIIrqNSP3/wB64pv0+P0qDHLqNagk24P8NLLRa8MZ0ZZE8LoQysLaEEEH6dKdnxDOqrmACk5QqhE8RGYgKAATYX01sOlIYXFHLYAA2IUm3nvRohJpci25O+3S21DLQdWINttdLaa260aC6Fs3rv8AehyDMVPPSw6+lHcNoL+e3PShmjkbKQCQLa6+QNqQ4xNIkZK5Qp0J1zG+noN6s3w7GwGptqB9BVZ2rwDRQpn0Zn28sp389KWEuShzn+37/vXq9c9PtXqHQuExYiuQ5a2hB0ub2NvKl8RiVkObIVtpve9+dVeIextXEuRzqFosWWPS2bnpp8NfnRsG4Uj825B9P5aqaQ2O24pnDkWzWF6jZqEd0kj6h7L+MrE07TYhI4QB4XYeJydGUb6KCDYa3HSt5xjjOfByS4ORHYlURhrZndU1HIjNzr89xyEVd9meId1PE7MQneIXAJsQGB162tfXpX5/W/CI5crzp88Oq4de31PtY3GTSNR2okTD4uKBk71IgJJA51mke+Z3bUk7W+VajFcbGK4biJFhUkBkeO4NgP6rga2BDfCqP2tcJYNHjEBK5ckhGtrG6MfIgkX9KS9lvFsuJaB7ZZ0sL82UE2+KlvlXlljjm0cNQuZQ5fL9ncvv56PR6ipX2ZiNTotic2gG9yeXrVZxThhDF0FiDqlrbeVazjGGfAYtggHgYSRZgCCp1XfpqPUVrvaDi0WCPNh0vOt+8sFZHAU66XOhta9fRetccmPYrU+nf16/0ejNDFmiscl30/B8YhcN/wCQJ0/nKp93bQ786s+IcPDfiIcsg1BGx8qq8K5aSzizcwdK+vCakj8/q9Hk00ql17Pye7y7EnmPuKZwZzDKAdftSzCxXp/BTHCHKXOUnTLbzO32rZ4y5wilGIBGZRlO5NutQxsx3Xkb723tvS/CGu7E/wBupP8APWowRCzub2OgsL7m1UzRLGrsRfxEbm+ul/SxoMcgYnPrbQW/5qEs5FwNjbfy9dq4jjNoFt6X03qgM+HjvsfnSr4db6HYUb3jkVHTQ9PKl3Zb6XGu/wC9QoQYNSND9KFLh1U6ldr66GhS4u2oKnzFKAsxJ5moUaEuZgBty1t668qsINGVSwsb7G/LrVZ3IA3tRoYxobk9dqAsM+Vr6nLppy16/E0z3+YWvqTp96qwnmat+E4XMdr+Z5edUyx5Ezi1iARyJB3ve42rMcdwEqDM0rSJmy6ltDbofjrW4ijZSMiiTk2uU3tfp9Kzna6djEEMTqc1ySQRzttzN/pUIilyN0+1drmRf8vma7VNCc4DHeuxNYWrudb2sd660in+k/OoUgyg212+tFdQtl6b+tcEg5DlfXlQWesyO2LjkKrXNqdjmquQ0RXrNHohNo+s9i+3EeQYXGEZbWWRtRY/0SeXQ/OtFB2IwRdJsOzRlWDr3bhluDcWBvpy0Oxr4Ukmo1qzix9hoSB5G32r42o+FPe54JuF9rtP6HvxZk7t1+p9/wCLcNwzMuInVfwgbMx8IF9zyNjtfrXzjt1x5MXIixkmOO9idMzNa5A6WFvnQuC9uokwD4bELJI1mVbWIKttck6WJP0rGx4jzryfDvhs8WRvLbceI+KfukenBkhFpy58DrG3pSePwiyC4NmGzD7GirNfzrzAnY28jX21aZ6srhlg4tWvBRMzBsr/AJhb0Ouhp6AnvMuxOn0NFxkAcWO42bof2qsilaJxfcHRq9UJ2fmtVpnifHRfx2uqX2BUnz13pMcRtEIwOdyf0paRyBz1JNKtKemg8q2eQliMTdr2Avr60UYk7aWO9IGXxXNNQKGsSNelATDE3see9L4lWNhe4pq1iReuJGSuY2v0/WgFo8MOeppgRG2g+lSWYrqLfepe8NbfegAPETai4eMi4PW96HNIf3rkUo6n7UBbYDAvKQBoOZ5D9zVnLxnDRKY0JJ2JXf1zdaoYnxFrRSNb+3r6VUHEMCdr87gH9KMlF9NxeykoHUk7mVtfOynU2pbiAYrZnFt/zFr+pJPWqs4tv8f/AFX9qGZT5fID9KWKLqw6/Wu0lm8zXq1YoSYammwBQilGN+lv2rJQc7W+NArkj3N65esM6p+wWvXqCGpAa1Dadh4aM76WrjLpcUK3nQ9HMVQUSUUvSjdKhG9tKBZK4LOOW3OjxyDXU/OqrvaiJx6VlxO8dTtL0G/UedAx0SsLH+edV8GLI5Xp8uGArO2men145YNFL3jL4Te2wqJY69DTGMtcjUmk2PLlXc+DNbZNEolBNOKRY5WAI68/Skb9KmhJO1/hQyPu9rgm/UjbTpUbX/TWlnzZeRB6W08qizEKttN/vVAzGmUa0QJpcml8C2jFjpQnxJ2FgP5vUA+IwQetSw8YIpODEkkA9eXOrSAD4cxVRBzBJYgCoPwuM5rrYm+uvPmK7G1rc/5/zTXfAjW/SqQocTwJ1GhzG17AH5VWSIVNiCD0OlblRz5W63qm4vDG8RcaOvPqNBr8/pUoJlfl/n8Ner2XyP0r1UoAnlU9MpN9uVAktyqDmwt53rJpA6nUBU1NZZqIRUpnCxc9/WgKPOnWUAb1D144+4CVuQrsYr2WiIPnQ2lzZxUvQGhtTkW9Fy3JFSzp6SkivEJqfutOqot9K6LCpuKsC9xFYqYUWFvrRTHf+b1DEGwvS7GzYmysxRuxP80oBo+TTWhyiup8uTt2QIqQe22lEh03FwR/PjQ3TmNjQydz87601FGCBt/NqTRL1a4VbAUQOphgVKnQH78j86qGFjariWYRnU672H28qp2OtGDqNY3p7DY7kR8RVfXqgLr/AFFLW1J+HL1oEPEz3gLXyX20PKqyrDhGMCMFexQnUEA7i16tko1SSqVDIQR1Hnv6GqniICxyA/Dz2pxwkVhGLKxu2t97Wt8qrOLl28YAyZRoRqNbfK9aIivuOgrtezDoteqGiEi6E0s29WOIHh5c6rajKdFTFRUUSOO9ZZ0iguHS5uBR3P0rsYsooTtUPVW2IRK6KCGqamhYyDUeGTX4UoWNFifzqNHaEqYze4rxWhI41o9xb+fWsM9EWpIgBQMXqLA0ZgB9aVknuCLfGtxXJ5NVk2x2+QLQtbegSQnyo8Ehy661G92Xe2xrqfMF89/OjYYXYCxtTsKqpI7trXvexvb70yIkylgbb26+X3oCnxOHym420+F6mcectrAG1r1YyRKd9QQL/tSWPwQUZlOl9jUIIAE0zFhubWsOVCRhz/5pxZgRlXS+58qFIz4cFWYCxBv8+VIU3jMTfwg+HT4250qDRg9euVInTbW+/wCleU1AaHgz54yrHVSN+h8/gaX4rit0V1ykWNuet/loKY7LREB2IsDaxPMi9wKqOLQ5JnH+V/nr+tasnuR1r1DyHrXqFClqBlqF6IH8qyzcK9wnd+dvMn7CpxXY2H5R+lLXppEIF+tZO8HbCSy6AUBjXmavIDQspWzqGiioAV1mqmlwSzV4PQS9RBqDeN57UWLEWpB5aGCSQACSdABr8qVZfX2vguI7SNa+m59B9zSvEcoPhNx6EW+dWH+hyJHmUF30Jy62B0t5Ecz5VU40N/UNb69b+daSpHmy5XklbF1U9aJmuCB/LUHNXsulU5DAQgZs2vS/03o+Ge65T1t8zVdanMO4QAkX3Pytb70QGYjrlGtq7iIrrbnQRiwW2366W86F769wLg/C/wDzQHHwh5b9KCjAAgjXr+9OrMTcbm+nLTmbUDiKgMLAgkXN/uKAUr1er1QHRTaYUmxHpSgq04NMS4HTUfD9KqBpu5CIEXRVH15/G9V3FEEsZAF3H5bC5JJ29DpVoCDf5fLnVjwLA2DTGw5JpuevoKpgzX/8diei/OvVus7f3j6V6pZNzPmq8NiAuzMfTTeq/E4bKxGvp+9X+MwpQB8jIDoCbFT1B1uKq5FJ8S2QbE25jf41GejFTdMTSO3r9q60/LlUrgA2t673pa9ZOre3hE2NEjoaCiUC8kidKEaItd0FC9gaiTXZHHKhmrRylKujouashw94zd8yAqGRst8wPTXT+bVPB8LYqhH5nuQNrKP6r1GTFu2jOxy6DMSbelao5hJ+KSsD4mA6LoPppVZLKxOtGaQ3I3rq4Rm5fOgFludKZygDWmYcLl3FqiSBpa/ny/3qgXEel/4ajmJQ9Nvrf+elWJwzWsylV+p9OgpWJPw2Cg7n/ahBANRY5gpuBrbQ9K6+HIUGhpCTUAzg73uaVlck3O9WUZCKTpptfmR0pKacOSSACeYv9RzoBevV6vVAaLhK4V0EbnU7kixB8jzrk3DXwz2YEXN0kGzD18xuKoEFzV9h+0kscTQSBZEIsMwvl13FUhe8BiM8mULZWNySP6etbLExhVyroFtbXT6VjuAdq44UsELNoNNTbpqfSrTichmjDAsqsuYKBcm+tjoetWzLRbW/zT5ivVifcU6N8h+9eqUiUGgxwmiDSAM35glr6A2+vI0ucLrm8JDG62Iy3PXz5UvioDhURHZSSbmPaRCN7lSQV+PSif6lGqlj+bXxC+pt4eQ1HXzobE8ZwrMzZWXNfa4sbbgW57fOqWWMqbMCD0ItTffglSCb7nbe9xa1SxWKDi76mwH8NGjSkyvvXQaniICh6jrQwazRpSCBq0Xs9hWTHxK6K65ZSVZQw0gkINjoSCAfUCsxeuULvPpWO7GJiZl7vwKEwiiSNAVnEz93Ligo0QDS68iPFYk0rhPZ4jmICaT8RWP5MvjVkHd+I+HR7hz4G0GYXrA3q34EtszkA3UoupFr8x1Hl5mlMlm2xXZHPh2mV3UJho5EyR6G2HjldGGclXIcm+1722IFL2s7KJhWTLK0gMk0TZ1CawsguLE+Fg48xY1Vte4a5uNb+Y+9CXXmb1owfQeIcBimYkK6R5cQyYbuEjnjeKFWEaFf/ni1FjfUjXUmlJexaxi7mVj7vNJkVVzZ4lhYBbEh1Imzaf2HXphtP09ANvhRJJb/AA2/agLrtJwD3ZkXOXJ1JMbKjCyEPE50dTmIuL2sOthpOK8BhnZBGTCZHlEMEkCRPHIkasIc4/PCdAJL/mtzJr52Zja3Kp4bGyKWKGxKlLgAkKRYhSR4dLi4sbE9aA+g4Ps1BIqyLO7LI1lYRrqDikwobV97ur+gIqXB+y0UU0JZi95MOzI8Y7txLizA0akk3YZS1iNVvtasovZefvMPHnhPvMYlifM2TKc18xyXBXKcwtpbWl8PHNi/CHRhhsO5BPhAihDSELZblrFiLgE31pyDSSdjUdoysj5ZTCAqxgsnfyTIXcZrCJDCdf8AIbWpTEdjIckZfEsqk4cuwQFQMS0yBlObVVaIEnmrX8qz+GHhN8oB0Jt15f7UjiUmw8qTiwzXeJiEa4BK5gDexBBtcaEAjkaOwXfZ/g2GTisOGxDq6K2WXMQE70Rk93cHVO9ypfS+tW/CuDHEwyx45BBI2Jw8WHfuljYPJKUmRFAXvEVDmI1AyrtfXNca7IYiAYhmeOQ4cx99kZiVE6ho38SjMDcA2uQTr1qu4VwqTEiYoV/AhaZsxI8CEAhdDc+IaVAbPgXZSBMTg5B3s8cmJEZzRIUXJPHGyT6kLmuxHkU6mwMV2FjKtMJZMhjSUqkRd07zv7syp/8AWrQgX00cXtbXBgef1roQ+XzFOQfQH7AwqkhMkrkRxMhCgW7ycRu7IfGAuoIa297nSo8R7DJ3GKeOSVjhmlVSyKA/cSRJKPCxy6yFhexIB03IyXDuCSTpPIrJaBA7gsbkF1QZQAbm7DpRMJjRh1cKLyOMpJGwPQdTfenIZX4fEFDoT8K0c3aNzBYEXHh6G3IgjnWVvRxiLJkyLe984Hi9L8xVBYe9j+0/+wr1Vmc+Xyr1UBGQDa+/PSuPIzC2tr38qGDypmIaWvUAusRtf0qaxN00Ox/ajlSwsKJkkAAv8KAFKrHQ32tYfzai+6BgNLG24/aixd5YaaUQSHU2saoK98AeRHx0obYRxyv6VZV0VKKU5W29x0q9j8KqASLAfUXP3oWlQZuQvQEpn8z9qg0lQNECVQRGor1TRefIVGVuVQEc/l86kGJ50MHXapgVQabh3HkGBfDupaZS6QPb8seIAGJU9DZTb/8AVq1WM45hX/K0jWhxUILpZss8SLErENrlIa9tBc2FfPMLFmIuNBVgIRmBpRDZv2gg70SJYRBJMsRgW8TNB3aqHLHOufKbADa513x3H+IDGYKBr/jRCQzEqFzM0sj6W3OVxyG1qjPGpGW38+dV+PgRImsAPTrtfyqAveI9uYjxAShTJgy8DyxlFVpO5jRBn3zhSCyqTY6X8pR9qcPkMYaSWZsNiIe/yBWd5pY2hQ+K4VMranYvYaAV8+r1ZB9OxvayGPFeMtEwhLymGzL72yQrIPCw/DtFaynRmbcXuPE9ssGe9RA4jkbHEr3aqCMSq+7ggN/QwJ8tCOlfNa9elA+sYXtzgkkzlZGvEqMqrlQMJoGDRqWPdkLDfLcpmAsLFrz7Z8USLhwC+KSUskTkKHMMpDSMy6kXKADX+t7bV8kBp1sexjKNqNLeVtq0GJVKN7Go3roF9vSoAvvB8vlXqZ/0ef8A6bfT969Sx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MTEhUTExMVFRUXGB4XGBcXGRgXHRodGhgYGhgYGB0aHyggGBolHxcYITEhJSkrLi4uGB8zODMtNygtLisBCgoKDg0OGhAQGi0lHSUtLy0tLS0tLS0tLS0tLS0tLS0tLS0tLS0tLS0tLS0tLS0tLS0tLS0tLS0tLS0tLS0tLf/AABEIAOAA4QMBIgACEQEDEQH/xAAcAAACAwEBAQEAAAAAAAAAAAADBAIFBgEABwj/xAA9EAACAQIEAwUGBQMDBAMBAAABAgMAEQQSITEFQVEGEyJhcQcUgZGhsSMywdHwQlJiFeHxU2NykjNDcxb/xAAaAQEBAQEBAQEAAAAAAAAAAAAAAQIDBAUG/8QALhEAAgIBBAECBAQHAAAAAAAAAAECEQMEEiExURNBBRWB0VORoaIUMkJSYXHx/9oADAMBAAIRAxEAPwClbDGwpafCa7mrSSS2hpGaUE71TkivkgNKxA98wudVB/T9KsJbdRSphtMvmp+hH71Skyp86lk8z8zRHAFcSgIMP8j86Wnv1PzpxoeYG+/nS0ikdKFFDGQd9/OpKmu9SaMmpDTegGoZRbeoJNY86Am5veuttSilhHi9Qda0HCMSWP5tKy+BVSdSdKusNKiHQnSi4ZlmqZwRrelMTgA2ouKoW4mxbQ+laDgmNzg5txW1JPgzQi3DjbS9JTcINa54xahOgq7EDIw8HNLY7hZG1a906VXSqb61lxoWYmfhR86Sn4eRrW9wPCvesXDAXMavmJI3sq5iB56Wp+Hsrhp0naJ8TF3S6HFZI1zZiCSwX8unkQa88stOqPsYfhynjjNzq1fTdW3Ffm0z5Q8JvQWjN6+2QezWA4iRC0xiRIjdcmYvISG1K2yqBc6XsRQMN7N4WRlZ3E4mdFXwWZEYE28N8xjOYa/Cnqv+0v8AAYfxl7f0v3V/98HxtYt+tCaM19uPs8wYaND7yWllljVlEZVe7YgNJ4NrAUHD+z3CfhxM0zSyRtIJUVO5XLsGuL/X709V+B8vxfi/tf8Am3+jPjMaUzGK+mcc7HYWLB+8RGSR1WMufwwqlyAQ0ZAkTfTf9a+dToUDG2oBPyrcJ7r4OGr0awxjJSu211XVfcP3PnXaR9/k6D+fGvV1Pn0zYSwagdRpVdiICDqLVeyRAjT68vToKXxMO9/gTWSJlWI7AfOoBvxEIIJ1A+IB/SvpXBOGphuGvj+7WSZv/jLgMIwXCBgDpfdr+g61T8M7bOJ448dlnw8lwweNGK6HKUCr1sLdCahoysmu5rqpX0T2WcMw0xld4FZ4mGV2JOjZivgJygjLvbnXz7jUjHEzW/60nL/uNQUeZhalsQV3uBSLlr2sxt5VGJCb3000vpVoDSketTKikipB8vhTbRi2uh+dASg1BPr9CRUDHbcioxqANBTuN4JJHDDO5AE4coNbhUKjMfJr3HkL86AQhlFzY/KiR4vKeR/alZMOw3HOogsT6fX5UoDYkI6Cr3g3GREtmGt9/KtzxfhuGj4G00MCRNNFCzEEuRneMkZ2uxAv1r5IkZ5k23og0brCdolJIa9rmxHIcqlieMqPyi/mayUYsNKmwI3q7mZo0s/G0I8O/nVZ/qNhY3OvrVNJ0pdwwFLbLRaYnHnOrqzIyG6lTYjzFtQaFju1OKfMHnlYOMjAsbEDWxG1tahwbCJJLGsr93GzqrvoMoJAJufudKs/aDwXDYOVUwsvegrmYFlcob6arYajW1uXmK5vHFvlHuxfENRjioxlwuuIuub915KnE9pcTKMkksjLcNqxIzKLAn0Aos3anFFlZp5CytmU5jo2XLe/I209KoGfmLDXlf41d9lYI5MXh0niEqPIsbKWZR42ChvAQbi97HQ61PRh4OnzTVdbv2x+x49s8YVZfeJbEksBIwuSbm9upP1ocHabErEYVlcRG90DsBY7i3IHmNjc1sPbfw6OFsDHDGscapNZUAUDxQ8h96+aRjlT0oeB801S43Lz/LHv8jRycfxEsYhlmkaNbWUuSNNr36edKYpQRa176GlMJz9KLi3IRzuQp+grUYRj0eXPq8uelkd1dcJd99JeBP3LD/3fX/avVQd55fQ16tnGmfTpZnPQg6XHMWqt41CzJZhswGvLQirhYci3YDbrcUhxZiUbXc36j1qHNM2Psw9oGCTCLgsXIkTR5kUyaRuhYkAsfCCAbEG17X620fGvZ5gcWqywHu3HiR4mzRn1W5Ur/wCNq+SQ9iPe8As+EKvjFlcTwiQAlCxyMim1rLlNudzzAFbPsDiTwjCyS468IKqI8OxHeSOC2qoCbXuBc2530F6h1LT2NjK+MjJ8SGNWHRgZQR8xXOzA4ficZiMMcF4wZH713LliJLPyGTVrjLyB+NR7B8QS+PxMpVVmdLEkAF80zyKt+neL8xTHYDCSR8XxTSgoqd6GLEZfxJFaKxvrmW5HlQhnW7H5uMy4GJ2VA2bOTmKxlEcjXcjOFF+dr1cdsmwPDZo8KmDimPdiR3nzuzXZgApBAVvATe1tRpTXEONLguPSTyj8KVQuZdfA0calxbcB0sRvod9KD7UOzs2OxMWIwajERSRKmeNlYIys2rG+ikMNf8TQE+3fYqCOBcbhAVjIUvGSSMr2yspOo1IBG2vK2rMvZMYbAwzQ4RMZNJZpDIGkCqy5rIisOdhca/oz7RO0uHgwaYBZVeUqiNl1CrHlJLHZScoAG+t6n2d4lxGEYRIoxi8LKkZL+FTCGtnQsG0yA31BvawttQGQd8HJjsMFwxWNu7SWAsyWlZirjW5yi66aXtyvWu9sM+HjSGN8PnZkcROHKd1YxjRQLNy0PSs77RONQni0UkRVlhMXfOut2WTMwFvzELYX+HKtH7WsNBPBDifeUCgMsajxd6zhSoUg6fkNzyFAU3AsbgO4hH+nyYuSx75ljZ8hzHTmCbW2sPOu+1Dsrh8KIpsOndiQlGQE2vlzKwB/LsQRtt531GNwRn4VCnDpkiVQpYhzH4QpzqzLqrZiCb72N96B7SzDicDFMk8ZRWupBvnOUjKlt29ehvagO4zBPNwCKKNS7tHCFUc/GnyHnsLVjO0kWHw4XCph094RFWeX8W2bKD+GpaxOt85FjfQdPoS4qXDcJi7u3fxRRsUJUmylS4IvtlzXtrVb2t4bFxLCxYzD5RPl0UkAuP6ozfdlN7fEc6Aruy3ZOBMCcbilMoCNKkV8osAbXI1Ja3M2AI0rnZDCYXiImilw0cMiAMjQZk0NwbgsQxBtqdDfarLsxxaPF8NfAh1TELC0IVjbN4SEIvuNr21Gum1L+zzhr4Jp8RjB7uuUIucgX1LNYX12W1t76XoCj7PcIgh4hJgsZGsmZsivdlIawaMjKdA6sNOttac7Ydmkix2Fjhw6GOSwCkucxDWkznNfQMpuLc96ynantB3+MlxCXUFhk5EBAAp8j4Q3levoXHO2kTcKjxgC+8G8cY5pMVZJCPRc7Dyy9aBGWxGDwGI4kuEjjaKAMYg8RuzvzLGTMMgKkCw531voP2h9loocVhcJg4lTvFAvrqzyZcznc+vQVV9hMOx4hBl2V1kbUeFVPiJJrbe0bG9zj8HiwA8SWBKkHUOSy76HKTagKPtrw7C8JSCCLDQ4ieQFnlxKmQWWw0QMAMxJtbYKdzrVY2Lwb4zhsmFQRSNJH38SliqOJYwMt9LHxHTlatz267OR8YjinweIiLxgjxHwsGsbMQCyMCOY5m4r5/hey5wmPwcRmjlnMqSSLHqsaq4OrtbMcquxFhYLzuKIpvfatxHCwT4VsThPefDJbNIVVVzR5zlAPeMdLA6aedVHtW7L4SCGHEYeJYizhCqaKwZGYG2wIy8uuvKie2rDNO+FMNpB44rKynxuUyLvoTlOu2hvVn7WBn4fEI2RzFIjSBWU5R3bpe19fEyj40Iz4/Ap5V7iav3TBBd7beR3t52r0XrvvTqOu1aMNmNzf5fevU/3Kf2j616qbs2eB4mszZLNoLgki3Ll8fpQeI4+BlKiVM2o0O5sLfWs7jcVYkJm0JF+dhza216nwqaIG7AL4dCzKNeelQxQphcHmdrqzEdAfjry5fOhHg0xzMUtYXuxBOgvy3q/n4xEhuHBGU3yagWv0+FJ4btI+Qr3Qc26kctrWoatlRxXCZYUAQa2OcDqOf8AOVK4HGZbJJqt/C2+U/tTOKxrsFR/CFtpYjYaE6a0thYQwO1ze4NZbo74sTycLstbqdmUenP5DWnsHwjFuM0cDSIbgZSoz2F2CAkFyOYUG1ZtA0QAcXjvuLXHoeX619G7PYeLEYOGPFRD3eITNDjo5cj4e5Z2EybEl9gdTdbA6mrutHOUHB1JGJfDXF4mDaXKDQi4voOYHUVBJnBAJOn5f2Na6Hh2B7rAzCOzYl4oCneSju2jmK4qYHNorqYgATpmOxWrfi/BMGUl/ARH7rHlWEktw2FkAwzAM5F3B1uDmtpajZDI8CR52ESjOx1VQLk+QHM0xxPhkkRKslmBII3sdQbgc7itZJwXC4fEWEIw5jmwLYaTvZC0plMTTowdyGABc3AFra76tY6SCaRpGSMStLjVVBIwEzwkHDKSznLnu2oIBy2Fr1LJRgcHiBrE2/XQc9qcZsmh3GlvWtBheD4NQ8rwqZ1w0MjwGWXLHM85VhpJmuyWYoWJX409xDhuDjfFaC2FlzgF5LTRSRsscQIawIlKeIWOW+9jVsjRnsNwzvEOVSzKhdgBfKoIux+YqPubGPvcl41YIX00Yi4HW9tfhVh2OxskPfzRkB0gLA6WNpoSRqdQVDXG9r1eRwYKYRuriKOfFx99DcDuWWHEXCn/AKTllseVztawhKMa7Dp86nPIc1v30/2q04vwwd3FaJYsR+K0kKubCOPVZPG5INg2l/FluB1W4FiHXEqY8Q2HXIWlcEBhElnkC33Y5QAOZI86ooqp4Vz2vcm1hzN9LAbk3oPFOHPCEeRWUSZsh08WU2e2vI2HrTvFOOyTYv3k6yZlZL+LJkYFAL6ELYb7m5O9WPFOGT4jB8OESq7AYjPmeNcpkxGZS5YiwI19KoSMo2L1vYEWtrrfpTC4u4JCa8/LzrWtwTCB8Gqx95BLJAPeBOqhsw/HEih8wIOY6BcuQcia9HBAI3eNREzYPHgqkrjxQvlhvdyTmU/lJs29qlo1RhWYG4y2bbnU8PFewtpr9q344NhJJCgiF1kwRBjkYu4nU+8J4nKnKQNgCt6KeBYaN1EuGGZcNiJT4sTGjvGR3Kp3jAnw2DAc3FLFHz+GA30G++3xq2i4M5RXSMlSWAawAuiF3sedlUk+layDhWEOGSR1ijztDJnRz4UlxBSZDnkJYxoVuMgtpq2tS48DDhDGiRRWxUoCpIHzRPCERzd2PiUEX022F6WRoxkUZBv86bYDTT1tvbypT3gA2J32omYMdCdN9bbUMsz/AHqf9z/1/wB69UPeY+n1r1aNDEs4ZxlzEFiNLnNpqb03wvAwyO65SSi3PxIFV8UetkB/Ne4G24v6VfcGaOCLEuzjMSAoO7ALe4+JPyqEaKPi2HAZDsxOoOnh/p8uVH4Lw2Mt+Jf8rm2oAA0167inlmglCsSQVUAAkDa+vr4jSryqZCcwtlIAHrqPpSxyT47Ggw4JUF2IANzfre3oLVnsG1rg9b/vWmwnZnF4vIYomZB4Sxsqhuet9baVddr/AGcvh+5bCrLPcFZbDMcw1z2Gym5FuVhXgy6/TwyrFKa3O/pXnwfS02KUYqRldD6EWNJmI4cl0AZCLMjfp5efnTCIy3VgykHKQRYg+Y5GnClwQQR1PS+3zrqpbXwfVnghqoU+wGNx5nTPmzKoEYjyqFVRqFUIAE3JvzJN7nWqziDMwXP4rC2Y725BvTrTcmHMV5IunjjP5SOo/b/ihpjA0YtoBobbm+w19a9EZKS4PgZtPPBPbJBcbxKTEuZ5ypZgFLAKMwRQigqoA0CgfCq4AZm0H0r0jk6eRqF9/Oqc6HMO9nRgBcMLXtWnlxrvF3ZsYwc6oABmaxGZiou1rkC+1zbesnFIwIta411G3nVvgcQBE+lrLvruSdt9NKphobCWRb6kE3PnUJHKyA3OulEZwyqo3te3w3PxNckiuddT5bdee5oZoTnFybMLHlXeKXBUEG4A316UysQzLtba+g15UpxRvFfUc7j12qlSBSyFSDbcHT0pBnGpsNeo+VTxeIvb6/b9KEjC2t7napZpIIrqNSP3/wB64pv0+P0qDHLqNagk24P8NLLRa8MZ0ZZE8LoQysLaEEEH6dKdnxDOqrmACk5QqhE8RGYgKAATYX01sOlIYXFHLYAA2IUm3nvRohJpci25O+3S21DLQdWINttdLaa260aC6Fs3rv8AehyDMVPPSw6+lHcNoL+e3PShmjkbKQCQLa6+QNqQ4xNIkZK5Qp0J1zG+noN6s3w7GwGptqB9BVZ2rwDRQpn0Zn28sp389KWEuShzn+37/vXq9c9PtXqHQuExYiuQ5a2hB0ub2NvKl8RiVkObIVtpve9+dVeIextXEuRzqFosWWPS2bnpp8NfnRsG4Uj825B9P5aqaQ2O24pnDkWzWF6jZqEd0kj6h7L+MrE07TYhI4QB4XYeJydGUb6KCDYa3HSt5xjjOfByS4ORHYlURhrZndU1HIjNzr89xyEVd9meId1PE7MQneIXAJsQGB162tfXpX5/W/CI5crzp88Oq4de31PtY3GTSNR2okTD4uKBk71IgJJA51mke+Z3bUk7W+VajFcbGK4biJFhUkBkeO4NgP6rga2BDfCqP2tcJYNHjEBK5ckhGtrG6MfIgkX9KS9lvFsuJaB7ZZ0sL82UE2+KlvlXlljjm0cNQuZQ5fL9ncvv56PR6ipX2ZiNTotic2gG9yeXrVZxThhDF0FiDqlrbeVazjGGfAYtggHgYSRZgCCp1XfpqPUVrvaDi0WCPNh0vOt+8sFZHAU66XOhta9fRetccmPYrU+nf16/0ejNDFmiscl30/B8YhcN/wCQJ0/nKp93bQ786s+IcPDfiIcsg1BGx8qq8K5aSzizcwdK+vCakj8/q9Hk00ql17Pye7y7EnmPuKZwZzDKAdftSzCxXp/BTHCHKXOUnTLbzO32rZ4y5wilGIBGZRlO5NutQxsx3Xkb723tvS/CGu7E/wBupP8APWowRCzub2OgsL7m1UzRLGrsRfxEbm+ul/SxoMcgYnPrbQW/5qEs5FwNjbfy9dq4jjNoFt6X03qgM+HjvsfnSr4db6HYUb3jkVHTQ9PKl3Zb6XGu/wC9QoQYNSND9KFLh1U6ldr66GhS4u2oKnzFKAsxJ5moUaEuZgBty1t668qsINGVSwsb7G/LrVZ3IA3tRoYxobk9dqAsM+Vr6nLppy16/E0z3+YWvqTp96qwnmat+E4XMdr+Z5edUyx5Ezi1iARyJB3ve42rMcdwEqDM0rSJmy6ltDbofjrW4ijZSMiiTk2uU3tfp9Kzna6djEEMTqc1ySQRzttzN/pUIilyN0+1drmRf8vma7VNCc4DHeuxNYWrudb2sd660in+k/OoUgyg212+tFdQtl6b+tcEg5DlfXlQWesyO2LjkKrXNqdjmquQ0RXrNHohNo+s9i+3EeQYXGEZbWWRtRY/0SeXQ/OtFB2IwRdJsOzRlWDr3bhluDcWBvpy0Oxr4Ukmo1qzix9hoSB5G32r42o+FPe54JuF9rtP6HvxZk7t1+p9/wCLcNwzMuInVfwgbMx8IF9zyNjtfrXzjt1x5MXIixkmOO9idMzNa5A6WFvnQuC9uokwD4bELJI1mVbWIKttck6WJP0rGx4jzryfDvhs8WRvLbceI+KfukenBkhFpy58DrG3pSePwiyC4NmGzD7GirNfzrzAnY28jX21aZ6srhlg4tWvBRMzBsr/AJhb0Ouhp6AnvMuxOn0NFxkAcWO42bof2qsilaJxfcHRq9UJ2fmtVpnifHRfx2uqX2BUnz13pMcRtEIwOdyf0paRyBz1JNKtKemg8q2eQliMTdr2Avr60UYk7aWO9IGXxXNNQKGsSNelATDE3see9L4lWNhe4pq1iReuJGSuY2v0/WgFo8MOeppgRG2g+lSWYrqLfepe8NbfegAPETai4eMi4PW96HNIf3rkUo6n7UBbYDAvKQBoOZ5D9zVnLxnDRKY0JJ2JXf1zdaoYnxFrRSNb+3r6VUHEMCdr87gH9KMlF9NxeykoHUk7mVtfOynU2pbiAYrZnFt/zFr+pJPWqs4tv8f/AFX9qGZT5fID9KWKLqw6/Wu0lm8zXq1YoSYammwBQilGN+lv2rJQc7W+NArkj3N65esM6p+wWvXqCGpAa1Dadh4aM76WrjLpcUK3nQ9HMVQUSUUvSjdKhG9tKBZK4LOOW3OjxyDXU/OqrvaiJx6VlxO8dTtL0G/UedAx0SsLH+edV8GLI5Xp8uGArO2men145YNFL3jL4Te2wqJY69DTGMtcjUmk2PLlXc+DNbZNEolBNOKRY5WAI68/Skb9KmhJO1/hQyPu9rgm/UjbTpUbX/TWlnzZeRB6W08qizEKttN/vVAzGmUa0QJpcml8C2jFjpQnxJ2FgP5vUA+IwQetSw8YIpODEkkA9eXOrSAD4cxVRBzBJYgCoPwuM5rrYm+uvPmK7G1rc/5/zTXfAjW/SqQocTwJ1GhzG17AH5VWSIVNiCD0OlblRz5W63qm4vDG8RcaOvPqNBr8/pUoJlfl/n8Ner2XyP0r1UoAnlU9MpN9uVAktyqDmwt53rJpA6nUBU1NZZqIRUpnCxc9/WgKPOnWUAb1D144+4CVuQrsYr2WiIPnQ2lzZxUvQGhtTkW9Fy3JFSzp6SkivEJqfutOqot9K6LCpuKsC9xFYqYUWFvrRTHf+b1DEGwvS7GzYmysxRuxP80oBo+TTWhyiup8uTt2QIqQe22lEh03FwR/PjQ3TmNjQydz87601FGCBt/NqTRL1a4VbAUQOphgVKnQH78j86qGFjariWYRnU672H28qp2OtGDqNY3p7DY7kR8RVfXqgLr/AFFLW1J+HL1oEPEz3gLXyX20PKqyrDhGMCMFexQnUEA7i16tko1SSqVDIQR1Hnv6GqniICxyA/Dz2pxwkVhGLKxu2t97Wt8qrOLl28YAyZRoRqNbfK9aIivuOgrtezDoteqGiEi6E0s29WOIHh5c6rajKdFTFRUUSOO9ZZ0iguHS5uBR3P0rsYsooTtUPVW2IRK6KCGqamhYyDUeGTX4UoWNFifzqNHaEqYze4rxWhI41o9xb+fWsM9EWpIgBQMXqLA0ZgB9aVknuCLfGtxXJ5NVk2x2+QLQtbegSQnyo8Ehy661G92Xe2xrqfMF89/OjYYXYCxtTsKqpI7trXvexvb70yIkylgbb26+X3oCnxOHym420+F6mcectrAG1r1YyRKd9QQL/tSWPwQUZlOl9jUIIAE0zFhubWsOVCRhz/5pxZgRlXS+58qFIz4cFWYCxBv8+VIU3jMTfwg+HT4250qDRg9euVInTbW+/wCleU1AaHgz54yrHVSN+h8/gaX4rit0V1ykWNuet/loKY7LREB2IsDaxPMi9wKqOLQ5JnH+V/nr+tasnuR1r1DyHrXqFClqBlqF6IH8qyzcK9wnd+dvMn7CpxXY2H5R+lLXppEIF+tZO8HbCSy6AUBjXmavIDQspWzqGiioAV1mqmlwSzV4PQS9RBqDeN57UWLEWpB5aGCSQACSdABr8qVZfX2vguI7SNa+m59B9zSvEcoPhNx6EW+dWH+hyJHmUF30Jy62B0t5Ecz5VU40N/UNb69b+daSpHmy5XklbF1U9aJmuCB/LUHNXsulU5DAQgZs2vS/03o+Ge65T1t8zVdanMO4QAkX3Pytb70QGYjrlGtq7iIrrbnQRiwW2366W86F769wLg/C/wDzQHHwh5b9KCjAAgjXr+9OrMTcbm+nLTmbUDiKgMLAgkXN/uKAUr1er1QHRTaYUmxHpSgq04NMS4HTUfD9KqBpu5CIEXRVH15/G9V3FEEsZAF3H5bC5JJ29DpVoCDf5fLnVjwLA2DTGw5JpuevoKpgzX/8diei/OvVus7f3j6V6pZNzPmq8NiAuzMfTTeq/E4bKxGvp+9X+MwpQB8jIDoCbFT1B1uKq5FJ8S2QbE25jf41GejFTdMTSO3r9q60/LlUrgA2t673pa9ZOre3hE2NEjoaCiUC8kidKEaItd0FC9gaiTXZHHKhmrRylKujouashw94zd8yAqGRst8wPTXT+bVPB8LYqhH5nuQNrKP6r1GTFu2jOxy6DMSbelao5hJ+KSsD4mA6LoPppVZLKxOtGaQ3I3rq4Rm5fOgFludKZygDWmYcLl3FqiSBpa/ny/3qgXEel/4ajmJQ9Nvrf+elWJwzWsylV+p9OgpWJPw2Cg7n/ahBANRY5gpuBrbQ9K6+HIUGhpCTUAzg73uaVlck3O9WUZCKTpptfmR0pKacOSSACeYv9RzoBevV6vVAaLhK4V0EbnU7kixB8jzrk3DXwz2YEXN0kGzD18xuKoEFzV9h+0kscTQSBZEIsMwvl13FUhe8BiM8mULZWNySP6etbLExhVyroFtbXT6VjuAdq44UsELNoNNTbpqfSrTichmjDAsqsuYKBcm+tjoetWzLRbW/zT5ivVifcU6N8h+9eqUiUGgxwmiDSAM35glr6A2+vI0ucLrm8JDG62Iy3PXz5UvioDhURHZSSbmPaRCN7lSQV+PSif6lGqlj+bXxC+pt4eQ1HXzobE8ZwrMzZWXNfa4sbbgW57fOqWWMqbMCD0ItTffglSCb7nbe9xa1SxWKDi76mwH8NGjSkyvvXQaniICh6jrQwazRpSCBq0Xs9hWTHxK6K65ZSVZQw0gkINjoSCAfUCsxeuULvPpWO7GJiZl7vwKEwiiSNAVnEz93Ligo0QDS68iPFYk0rhPZ4jmICaT8RWP5MvjVkHd+I+HR7hz4G0GYXrA3q34EtszkA3UoupFr8x1Hl5mlMlm2xXZHPh2mV3UJho5EyR6G2HjldGGclXIcm+1722IFL2s7KJhWTLK0gMk0TZ1CawsguLE+Fg48xY1Vte4a5uNb+Y+9CXXmb1owfQeIcBimYkK6R5cQyYbuEjnjeKFWEaFf/ni1FjfUjXUmlJexaxi7mVj7vNJkVVzZ4lhYBbEh1Imzaf2HXphtP09ANvhRJJb/AA2/agLrtJwD3ZkXOXJ1JMbKjCyEPE50dTmIuL2sOthpOK8BhnZBGTCZHlEMEkCRPHIkasIc4/PCdAJL/mtzJr52Zja3Kp4bGyKWKGxKlLgAkKRYhSR4dLi4sbE9aA+g4Ps1BIqyLO7LI1lYRrqDikwobV97ur+gIqXB+y0UU0JZi95MOzI8Y7txLizA0akk3YZS1iNVvtasovZefvMPHnhPvMYlifM2TKc18xyXBXKcwtpbWl8PHNi/CHRhhsO5BPhAihDSELZblrFiLgE31pyDSSdjUdoysj5ZTCAqxgsnfyTIXcZrCJDCdf8AIbWpTEdjIckZfEsqk4cuwQFQMS0yBlObVVaIEnmrX8qz+GHhN8oB0Jt15f7UjiUmw8qTiwzXeJiEa4BK5gDexBBtcaEAjkaOwXfZ/g2GTisOGxDq6K2WXMQE70Rk93cHVO9ypfS+tW/CuDHEwyx45BBI2Jw8WHfuljYPJKUmRFAXvEVDmI1AyrtfXNca7IYiAYhmeOQ4cx99kZiVE6ho38SjMDcA2uQTr1qu4VwqTEiYoV/AhaZsxI8CEAhdDc+IaVAbPgXZSBMTg5B3s8cmJEZzRIUXJPHGyT6kLmuxHkU6mwMV2FjKtMJZMhjSUqkRd07zv7syp/8AWrQgX00cXtbXBgef1roQ+XzFOQfQH7AwqkhMkrkRxMhCgW7ycRu7IfGAuoIa297nSo8R7DJ3GKeOSVjhmlVSyKA/cSRJKPCxy6yFhexIB03IyXDuCSTpPIrJaBA7gsbkF1QZQAbm7DpRMJjRh1cKLyOMpJGwPQdTfenIZX4fEFDoT8K0c3aNzBYEXHh6G3IgjnWVvRxiLJkyLe984Hi9L8xVBYe9j+0/+wr1Vmc+Xyr1UBGQDa+/PSuPIzC2tr38qGDypmIaWvUAusRtf0qaxN00Ox/ajlSwsKJkkAAv8KAFKrHQ32tYfzai+6BgNLG24/aixd5YaaUQSHU2saoK98AeRHx0obYRxyv6VZV0VKKU5W29x0q9j8KqASLAfUXP3oWlQZuQvQEpn8z9qg0lQNECVQRGor1TRefIVGVuVQEc/l86kGJ50MHXapgVQabh3HkGBfDupaZS6QPb8seIAGJU9DZTb/8AVq1WM45hX/K0jWhxUILpZss8SLErENrlIa9tBc2FfPMLFmIuNBVgIRmBpRDZv2gg70SJYRBJMsRgW8TNB3aqHLHOufKbADa513x3H+IDGYKBr/jRCQzEqFzM0sj6W3OVxyG1qjPGpGW38+dV+PgRImsAPTrtfyqAveI9uYjxAShTJgy8DyxlFVpO5jRBn3zhSCyqTY6X8pR9qcPkMYaSWZsNiIe/yBWd5pY2hQ+K4VMranYvYaAV8+r1ZB9OxvayGPFeMtEwhLymGzL72yQrIPCw/DtFaynRmbcXuPE9ssGe9RA4jkbHEr3aqCMSq+7ggN/QwJ8tCOlfNa9elA+sYXtzgkkzlZGvEqMqrlQMJoGDRqWPdkLDfLcpmAsLFrz7Z8USLhwC+KSUskTkKHMMpDSMy6kXKADX+t7bV8kBp1sexjKNqNLeVtq0GJVKN7Go3roF9vSoAvvB8vlXqZ/0ef8A6bfT969Sx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s://www.chandos.net/hiresart/CHAN%209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2038365"/>
            <a:ext cx="3258789" cy="3234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audiobookrex.com/Images/Covers/Uploaded/768x701/106796_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86458"/>
            <a:ext cx="5410200" cy="493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29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Literature</a:t>
            </a:r>
            <a:r>
              <a:rPr lang="en-US" b="1" u="sng" dirty="0" smtClean="0">
                <a:sym typeface="Wingdings" panose="05000000000000000000" pitchFamily="2" charset="2"/>
              </a:rPr>
              <a:t> spy novels</a:t>
            </a:r>
            <a:endParaRPr lang="en-US" b="1" u="sng" dirty="0"/>
          </a:p>
        </p:txBody>
      </p:sp>
      <p:sp>
        <p:nvSpPr>
          <p:cNvPr id="3" name="Content Placeholder 2"/>
          <p:cNvSpPr>
            <a:spLocks noGrp="1"/>
          </p:cNvSpPr>
          <p:nvPr>
            <p:ph sz="half" idx="1"/>
          </p:nvPr>
        </p:nvSpPr>
        <p:spPr/>
        <p:txBody>
          <a:bodyPr/>
          <a:lstStyle/>
          <a:p>
            <a:r>
              <a:rPr lang="en-US" dirty="0" smtClean="0"/>
              <a:t>James Bond: The Spy Who Loved Me</a:t>
            </a:r>
          </a:p>
          <a:p>
            <a:r>
              <a:rPr lang="en-US" dirty="0" smtClean="0"/>
              <a:t>James Bond: From Russia With Love</a:t>
            </a:r>
          </a:p>
          <a:p>
            <a:r>
              <a:rPr lang="en-US" dirty="0" smtClean="0"/>
              <a:t>The Spy Who Came in from the Cold</a:t>
            </a:r>
            <a:endParaRPr lang="en-US" dirty="0"/>
          </a:p>
        </p:txBody>
      </p:sp>
      <p:pic>
        <p:nvPicPr>
          <p:cNvPr id="7170" name="Picture 2" descr="http://flavorwire.files.wordpress.com/2013/05/fle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3337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284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399032"/>
          </a:xfrm>
        </p:spPr>
        <p:txBody>
          <a:bodyPr rtlCol="0">
            <a:normAutofit/>
          </a:bodyPr>
          <a:lstStyle/>
          <a:p>
            <a:pPr eaLnBrk="1" fontAlgn="auto" hangingPunct="1">
              <a:spcAft>
                <a:spcPts val="0"/>
              </a:spcAft>
              <a:defRPr/>
            </a:pPr>
            <a:r>
              <a:rPr lang="en-US" sz="5400" b="1" dirty="0" smtClean="0">
                <a:effectLst>
                  <a:outerShdw blurRad="38100" dist="38100" dir="2700000" algn="tl">
                    <a:srgbClr val="000000">
                      <a:alpha val="43137"/>
                    </a:srgbClr>
                  </a:outerShdw>
                </a:effectLst>
              </a:rPr>
              <a:t>RESULTS – VJ DAY!</a:t>
            </a:r>
          </a:p>
        </p:txBody>
      </p:sp>
      <p:sp>
        <p:nvSpPr>
          <p:cNvPr id="5123" name="Content Placeholder 2"/>
          <p:cNvSpPr>
            <a:spLocks noGrp="1"/>
          </p:cNvSpPr>
          <p:nvPr>
            <p:ph idx="1"/>
          </p:nvPr>
        </p:nvSpPr>
        <p:spPr>
          <a:xfrm>
            <a:off x="0" y="609600"/>
            <a:ext cx="8686800" cy="5334000"/>
          </a:xfrm>
        </p:spPr>
        <p:txBody>
          <a:bodyPr>
            <a:normAutofit/>
          </a:bodyPr>
          <a:lstStyle/>
          <a:p>
            <a:pPr eaLnBrk="1" hangingPunct="1"/>
            <a:r>
              <a:rPr lang="en-US" sz="2800" b="1" dirty="0" smtClean="0"/>
              <a:t>September 2, 1945 – Japanese surrender</a:t>
            </a:r>
          </a:p>
          <a:p>
            <a:pPr eaLnBrk="1" hangingPunct="1"/>
            <a:r>
              <a:rPr lang="en-US" sz="2800" b="1" dirty="0" smtClean="0"/>
              <a:t>US Occupation</a:t>
            </a:r>
          </a:p>
          <a:p>
            <a:pPr eaLnBrk="1" hangingPunct="1"/>
            <a:r>
              <a:rPr lang="en-US" sz="2800" b="1" dirty="0" smtClean="0"/>
              <a:t>Demilitarization</a:t>
            </a:r>
          </a:p>
          <a:p>
            <a:pPr lvl="1" eaLnBrk="1" hangingPunct="1"/>
            <a:r>
              <a:rPr lang="en-US" sz="2400" dirty="0" smtClean="0"/>
              <a:t>Japan left with only a small police force</a:t>
            </a:r>
          </a:p>
          <a:p>
            <a:pPr lvl="1" eaLnBrk="1" hangingPunct="1"/>
            <a:r>
              <a:rPr lang="en-US" sz="2400" dirty="0" smtClean="0"/>
              <a:t>Creation of a new constitution</a:t>
            </a:r>
          </a:p>
          <a:p>
            <a:pPr lvl="1" eaLnBrk="1" hangingPunct="1"/>
            <a:r>
              <a:rPr lang="en-US" sz="2400" dirty="0" smtClean="0"/>
              <a:t>Large land-holders were required to sell to small farmers (re-distribution of wealth).</a:t>
            </a:r>
          </a:p>
        </p:txBody>
      </p:sp>
      <p:pic>
        <p:nvPicPr>
          <p:cNvPr id="1026" name="Picture 2" descr="https://s-media-cache-ak0.pinimg.com/736x/06/4f/19/064f19c2bcc94d0f7842aa7ee126c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764280" cy="2964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kingsacademy.com/mhodges/07_Special-Documents/Historical-Documents/Photocopies+Illustrations/1945_Japanese-sur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75449"/>
            <a:ext cx="4038600" cy="2882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data:image/jpeg;base64,/9j/4AAQSkZJRgABAQAAAQABAAD/2wCEAAkGBxQQEBQUEBQUFRQUFBQUFBUUFBQUFBQVFBQWFhQUFBQYHCggGBolHBUUITEhJSkrLi4uFx8zODMsNygtLisBCgoKDg0OGhAQGiwkHCQsLCwsLCwsLCwsLCwsLCwsLCwsLCwsLCwsLCwsLCwsLCwsLCwsLCwsLCwsLCwsLCwsLP/AABEIALcBEwMBIgACEQEDEQH/xAAbAAACAgMBAAAAAAAAAAAAAAAAAQIGAwQFB//EAE4QAAEDAgMDBgoFCwEFCQAAAAEAAhEDIQQSMQVBUQYTImFxgQcjMkJTkaGxwdEUUpKT8BUWM0NicpSiwtLTcxckNILhRGNkdYOjsrPU/8QAGAEBAQEBAQAAAAAAAAAAAAAAAAECAwT/xAAgEQEBAQACAwACAwAAAAAAAAAAARECIRIxYVFxAzJB/9oADAMBAAIRAxEAPwC7QlClCcL0OSMIhOE0EYRClCEChEJwiEChCcIhAkQnCEEYThNCBQhOEQgiiFKEQgiiFKEQgjCFKEQgjCUKcJQgjCIUoQqIwhShEIIwlCkiEEIRClCIQQhEKSEEUKSERlQnCFGihClCIRChEJwhAoRCaaKiiE04QRhEKSIREYRCcJoIohOE4QRhClCIQRhEJwmghCcJwiEChKFKEQgjCFKEQghCIUoRCCKIUoRCCEIhShEIIIUkKiEIUkIMiFJCikhOEQgSE0KBQnCaECQmhAkJocQASdACT2DVUKEQuNW5TUw/Kxj32uQMsHhDoK2qW1S/SmRp5Tt2/QFTTG+iFhbXJ3Dqu7uno29qbar94YBA0c833jyBbr9gTYYywiFgqYhzQZazQR033O8E5LDrvPALQrcomU4zsd15SCAY3TE3nh8E8oY6yFxafK3DuMdMduSPY5dmlVa8SxwcOIMhJYYcITQqEiE0IFCE0IIwiFJJAkoUkIIwlCkhBFIhSQgihOEIiaaE4UUkJoQJCaEAhNCBITQgTiBckAcSYHtWpito0g1wzSS0xla52oI1AIXA5W7XLS6iJ8weSOgSHPa+SbiGOGkdIcF5TU21VZiH5S2YcLt+uCDp+8Vm8sWRaau2WMruJp1uwUnEz3SunS29SI/R4gduHq/2raZSoUqLazqrjnDSylka6pzgfzhZnJDXtDpa4g6EWEhU2hyzqUxPNSGZAfHu/VyL+LvOe8cBwWNmtLQ/a9I+bVHbRqD4LA7adLfmHaxy4H59VGNaSyrEUwD9LN8hzyYpaumDxAT/AD5qvBa11Sm4seWufiajx03gizKUgiYHBXUx0MbtCkRA9oI/Gq4WJxbOI7pXVr8q60uPOU2kl7iA/EDKHsgAeK0GUuHXK5FXaVR0uNRjhYyDWv0YiTSGpE3/AOqza1Gr9KBcIn1FezcksXTOGb0gCTo4gE2AmO0LxOnt57nAXjfDoMReLa2ldyjygotIcauNm8NLqZbE8BbUxCvHlhZr22ElSfBrtR2JficznugUy3MAAGuL9ALT0Vd4XWXYxZiKE0IhJoQqEhNCBJKSSBITQgSSaECQmkgmhCagSE0IBCEIBCE0CTCEBBVOXrHFoc0sbzTS50tJLwWuaGyDuzSO08V5phuTFXENfiGOpgNc0EOLg4zwhpVz5UbQrVmva5gph8WcYcAIsQb7lyNmbTFGgaJEy8OLgdwi0EdS58rNbnp1K/J+tXbSL3BtCk8PaxtSoelcOIa+WtkG4EDW1zPA2nyErvA+jBgDmt53PXJmpJzFuYE5SYME7hwVvpbcpmkGyG7zmc0DXtWxh9pU4A52kL76jRpfipkTXmtXwf48gNIpEN08c34+pI8g8eHAFlKzcoHPMiN2/jfuC9SZiKbjavQ3frqe+43qbmNc4EVqERbxzL2LuPAE9y1kO3mVTkFtE2cxht6enJ11l3X7AtnFYevRw4w1QDKwl+VtWll5zmxTJeACXEDNF940i/qFQtJnnaP3zOE8eBlUzb2yHF73CpQgkx4+nPHSeBWOmo83o7NfTeC4DfHSB3R7yFu7eoValWXMbTcRngOkdINjKAIA6MwNMxXUx9E2AgwPNcHbxvHYo7QY6s8ODQIa1t3AaCN5UrUxcfBlismcBkh2RhcajZYBmygAUxIudTxuZXoZC8i5NY36I4l7mQS0+WDpP1Z4r1XAY5mIpMq0zLHglpgjQlpsQDqCuvG9OfL2zoQhaZCEIQCSaECQhCoSE0kAhCECQmkgkmkmoEmhCAQhCBoQhAAIDxMSJ0iRMjWy43LLHuw+Dc9hLXZmNBEg9I3u2401F/eqlX2k99IMe1jAHZmZGFr2kA5XB7WyHBoLiNYB3thZvLFx6Qb2N+26wOwFF3lUaR7abD8FrbBruq4Wi+oZc5gJJiTcwTAF4jcugxaR5XyuwzWVug1rAWYt0NGUEUqecEgcPgsnIPZrMTQe6sMzhUtJMhsNjQ7zmS5cVJqt/cxrftU4PvWPwXViHVryAKVptJJv22XHn/rbQ5f0hg8QxmHhoNFtTc7pZ6jdT2NXC2TtGrUdDsvRbI6LbZQQPYSFYPCmc2KZaP8Ad2j+eoq3yfpeMcf2D+PamDZxO0XhhILZBiCxu5gAItexjiIvuXLZtWq5wEgTGjW925b+PpnK7U9P+kDeuMynleO7XtCy0sPJecRWDKhJaWmQLWGmi9gw/JjBhrfENJytkl1QzYXu5eReD8f7z/6b/e0fFe50x0G/ut9wXXh3GefVaNLYWFYZbh6II0PNtJHeQVv9iELbASQhAIQhAISQgEIQgEk0lQIQhAIQkgkhCFA0JJgIGAtKvtjD03Fj6zA5vlCbjqMLmcoNsuE0cNLn+e5ureIB3HcTu7dKf9Eqa5DvOrJ1J1zdcSmi/wD5wYX0zP5vkgcoML6dn83yVAGDqQeiftNnq366+tIYR8/oz9oeqx009W9TVxauVuPw+Iwjmsr087HNqsBzQ57DIaYg+3WFQcXjKgLA5tI5jlltTMBuJd5UXIMxqDuJC6NTC1AL03GOyQRHX2+s9p5uNpYwOJpU6zhuBzyO8EjuWOSx6fhdpYfC0KVHnRULKbWSweVlABdE9GeErkYnl6ylULTTsCYJLmk8PN909q8yrYDFVHeOoYhpF+hTJJnQnnOw6RvXVwWFqiiaRbimgknNzWZ14t0SLdH2lPOniy7e2kMU4FjXAxW4RL2wACOveQtrkFUGGbV505C51GCQ64a5xMEDrWjh8I+nY847rrbPq1PaAt5jyNQ2f/LcYO7orNnkMHLt30jEB1Lxjeaa3M24kOect+2e9cbAMcw3YQIi7QJkjqVnoseR0cg7cJjmf0ofh65dbmu3m8aO67VRV8aCGwGu8qZ1J4CSDaFyH0CT5LvVHuC9AqbPrEfqSf3caf6brnYrZ9QeY0/u4fGP/pWbGtV3YWJ5irLmuAiPaL3/ABovXNn8ucLUytOZpgNF2u3ReDZeYVsDW3Unn93BVz7wsbcNiBqzFtH7GFqs9W5anKwvb2yjtjDv8mq3vMe9S/KtD01L7bfmvHNmV6lB4c3DY+o4CxcH0+2SGLu1dpYvEDK7BPaD5z2VqjgP2SRDTpeBqtzlGMej/lOh6al9tvzR+U6HpqX22/NedjAVYtSrX/7irY2/Z6z6lJ2AqD9VVvYTRqdXELWmPQ/yjR9NS+235o/KFH0tP7bfmvOxhH+iq7z+hqExfg3qTZgqkfoqv3L9NNYTUeifTqXpaf22/NH02l6Wn9tvzXnRwj/Q1PuKnwCDg3+iq7/1T+HZxTR6W0giWkEHQgyPWhUPZuPxOHMMZULZux1J+U6aWkdytWzttNrQHsqUn8HseG9zyI9cJo6SSZCSoEJIQCEJIJISlNqgC4DUwuByh27k8VQPS89w1aDo0dZ/HU9p7Ty0+cESf0YPsMb+J9SXJ7Yxp+Nrjxhu1p1YT57+NQ/y9ukv4J+T5P7DayH4hocTpTcJDQd7xvd1aDt0sh2TQ9BR+6Z8lwttbW5kZGQaru8MB0JHHgPweRRw9U3q4iozqzvc/vaDDewlTFXVuy6G6hS+6Z8kvyXR9BS+6Z8lTvojT/2muDxcDH8rifYtLF4evSvzj3M0zte4t772PUbqKvTtlUN+Ho/c0/7VysTgqVdxp0qNJjRapUbSph3+nTIFncTu7VUK20arf1rx/wA7h8bqwjab2URTYA2BlzCxAi8dZ4qTDt1KnJvZtsxDXAQYxVVhnfmioJUHcmtmHWq7ux+IHuqqsuYpMYirF+a2y9ecf/H4r/KsjeT+yxrULhazsZiHttpINUgrzmvjaODxVfOYDqVHIw1Lve59XNBqOho0kkgAQutsxp5s1alVj84zdBwNCm0T0WO3gXl5NyNyguGI5P7OdGWo1kfVqgz9vMtc8l9n+nP3lL+xV/C1qdYE0XsqAWJY9rwDwMGxSbUplrXB7C1zsrHBzYc4yMrTNzINupUx3nclNnHXEP7q1Mf0LCeRWzDriH/xFP8AsXFZS8a4c4DDW+LES2ZOd++8GNBAOuoi3EUuc5oVKfOb6edufsyTKDvN5FbMGld339P+1Z28ktn7sQfvqJ/oVaxGKpUnBtSrTY46Ne9rSZOoBKzUcr2tcwhzXCQQQQRuIKCxjkpgI/T/APu0Ldhy2W3U5PYF0eNMgatxOQu63BpAPqVTyKWVDFn/ADYwXpn/AMUE28lcDIPOOMccQ0jvG9VYsSLFDHb20zC4SoxrKTawqNcXtL7WIDYc20+VYzu0stWltPA6/QW9oqH5LnimHCDx9R4hcMY7pnMAAbRrJm5KXFXD8q4O8YLXUc84DrsFFm18K5wa3AlziYAbXqEyb7h1H1FV3Y+zjVqODXOFEENOQAmm4tJAEm403dEEboi1tdToUyIDAMriACW5wIzgEkzYXJm1zqUkTUA+i4SdnuAy1H/8WRamQH2zagnQ3WKvUwjP0mCqtjKSRiHuaA6cpLmugTB3rU2Nj3NeQ5+eQTlptL+kaj3F8UmBgLs0kt395Osce7DjNWGbp53BzalMNbTg84Q7hlmXW3SDqshtZKG3xhsQRlIw1R0suXFmlpJ1HDerc1wcA5pBBEgjQhULGMa6mCQcrwC5paQ4vLnEvawSGAASIJGXqEuybA2w/CVBSqnNRddruHW34j/otTln6M1eUJBwIBaQQRII0I4oXRgIQhAKdPVY5UmG6g89wuGqU8QwuqucDdgkAUwILQGjeI8rUxJ6rDV2w9rDIBdoHHdO8jQrn4xvj6XUXf8Axd1oxvkHu964/wAduOnOTWjTx2R2YmXknpG5E6un6xvB3a8CuhhK0rg4vDAEFxa3NkAkxLnNBi+83WTD0n0z0XdxlWc+08ViYL3XL2jjM5yt0BsevSfaR3rLtSrUDGjLlBALt9+FhZcoMJ3j1pz5LxjXqYjypF2THUCPn8FaK2g7/gqftRpa5076c9kZh8Fca4sO/wCCT0l9sIUgFELXrUqxcclWk1u4OoOe7S8uFZoPqVGPB/8AH1p9Bh//ALK65ODGbDUZY806WKqGsMjjmZmqlrg2Je1rnUyYFsp1hdnmcVurYf8Ahqn+dPm8V6bD/wAPV/zoNYZMRimOpDMwU6jK7wDkcx8ZKRd5xzZjG4TpK4mFwmTD4atUzOyYlraVNjTDGCrUkNZ51RzgLnqAi82U08V6bD/w1X/9CYp4r02H/h6v+dMGhTp5cdim02lr6uHovDg3oh454Znu3GS2Ow8FgwWIoDDUqFSi81G82HUBTdznOgjNUzWHlS7nM0Eb9y6vN4v02G/h6v8AnSFLF+mw0f6FX/Og5uGrsoDEsxLXc5Uq1Xfonv8ApDHE81kLWkOhsNy7oKfJ3atBmEoMdVaHtpMDgQ4EOjpCSOK6bWYvdWw/8PV/zqWXGemw33Fb/OmDLTqNe0OY4OaRLS0yCOohOFDZ2D5mnlLsxLnvc6MoLqjy90NkwJcYElZygxwghTIScEEaYuqltEwe82371b2i6p+1G9I9pMaT0lL6V0KInD5QGkw4OlrqbiDLiwmRbnI1tlkRe+xhKnPNdVrvccPSJAzPM1XNuXvcAOgOq92gakjiYzEltLKJzZDIg2hpIl2k2XV2fs97qGFIcDTaBULbDMbuYD1Bzpvva3gpy5YSa6rsViq1OMPkoNzMLQ63Rz9MuotADRlkxOY78pW7tDElrcsmD5puPsmy1aOLLXDMN+7pewLHjJe86CDAkgKeUzV8e3PxOKyNio6GkENdJnsJGhGs8BO5YWkPoVGujoyQAZykG0HjEevetzHYHPScJG4yCJEESW8DErUoNhtUXjL9Ut3cTZ0zMhXjdTlMXnk28nB0Sfqkep7h8F0FW+R1SvlyvaBQazoOghznl0mDNwL7hqFYiV14f1jHL2aahKa0iOZAqQtd9Ra9Ssg522sGGvpVpsx5DrWaHtIzHvgd6x16QLS3es+IxNj1+1cmhiw05DZt8p+r1E/V93ZpnxkLdauP2eKzIcOnTs3NdoIIykt3tIGU9RI3ro7Iyu8oZKjQPFOsR1tHnN4OFu+yyVWSbWcND8DxCb8ayoAKzGmDIs1wBG8A6FTxXybVUZgZXLxGCAk6AXPALdO0GCYk+oe8rkbRrvq2ljWfVzCT+8fgrYkriYt+cvcBYggW3C3DiZ71dK4071UKmHyTDhfcC1XOuz3lZka1qgKYWsG1ZmxEvgW3k5Z0sAAbGTmvEXGPqyJaL83It0QQ7nCCDczlHz1VGzCksDnPz2AyzcnhFPS/E1OPkoe6pmgNGXM0TvykEuPlcco6pm8IM6FrCrVAksGg3TBlwIgPvHQ7b6bpCpVt0BpJuDByCzYIkZpGt+IQbCCsGZ4ZTsS4hpd5IEgAuBvab6fJYnYitldFNpcGyBBgunTytCB3b0G6mCsdEul2YAQ45YES2bTc39WuiygIEQkAtGkyrDgcxscpkA3qO6PU4N0PAt4FZ3sqc08MnND+bzEEi3RBJJvJMTuiVBnDEyxappvygQ+A93kuIcRkOU9J5IGbdmO46SFkdTec2YmTSAOUwM4nNl4duvXYRRla26qW0mAlwOhB97lbaZMCdYE9sXVerU5d7faVLOhzMDhabmwWsDhHktLQ0zoNxI6vjft7CJ5nmz5VLoHrbcscOqLf8vWFz6lMsOZhk7gSQBJALso8qBu9ygKrhVNRjyCZytOrmshr+ifNksPaJ84RLx0lxaMHQl0ncs2LognRczC7eLA3nqDm5hLS0tIc06Oiej2FFXlI17fF03Aw7y/K6OvQFz61fFfJHHuZSABMZzF7Adp0EmB2lazW9B8yJkXdnudQ08Or2BY+eLpe4w07wQ4VGub5MEWMzYcOuB1Nk4LMQ+oIaPJZ8T+LpJJ6S3Vh2IMuHYD1n1krczLUFWVMPW50jYlJYcyFUYqgWpWXULVB1Ib0FaxrjwVex07pB6ty9AqYRp3LVqbIY7UBBS8Ht7IwtqbhY/jT8RwGnW5QUgfKjtIHxVzr8mKb/NC51bkLSd5oU7FVPKOj9cese26g7lDR+u37TfmrM7wf0/qhRPg9pcPcp2dKnW2zRd57R2uHwVg5Ncr6TyKNeozMbMeXCHfsuP1uB39uuy7wdUzoFp1fBqT5OXvTs6WU4unucPtNS+ms4j1hVJvgyqhwLeasQb9XFdClyKxDXAinQjeBUInu5tN+DujFs4+0KYxbePuXExHI7EOA8XRm9+cN/UxcjE+DGvUIPimdQJPtyhN+GfVyGKb+CE/pLev2fNUgeCqt9an7fkpDwVVvrs9qu/BdfpDev2KTcU0cfZ81ST4Kq312e1Sp+Cyu0yH05G4zHsTfguT8YwakDtLR7ynTxlN2jgewtPxUGYXaLWgczgnQNRUqs9mU+9a2O2btKq1zeawbA4EE85UeRIi3RCdHboc838Qjn2/iFRT4LMRN3U+4n5I/2XVx5zPWfkm/BevpLVB2IaqP/swxHFn2il/syxA3s9ZTfgs22ts06LOk5rZsAXNaXHhc2HEqtHlA0mS7Dk/6zfZLls4bwcvHltZG9dVvICjF2CVLt9HTifnA3/w/b9Ip2/mWHEbZpumfo9wWnLiG6G0GFYj4P6P1QsTvB/T3NHsUyr0rgx1PjRuWno4ikPIMjQ6T65Mrdwu0aY82kbk3r0jdxlx13yV1G8gmDzGlbWH5F02602plOnL/ACiC8EkOO4NMsYNwaRZx6wu9g8ZmC2aPJ+mwgCmO4H36LoUtmNbo0KyDFRqraY5TbhY3LIKUKohKFlyJIrOkhCgEIQqBEoQgWZEoQgcphyEIJZ086SEDD0c4hCA5xGdCEBnRmTQgM6MyEIHnSzoQgC9RL5QhBEpIQgJTQhAJQhCAQEIQAQhCAhCE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media.liveauctiongroup.net/i/8895/10064789_1.jpg?v=8CD677C19A9C4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578"/>
            <a:ext cx="6416040" cy="35854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0.rubylane.com/shops/californiagirls/6690.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30880"/>
            <a:ext cx="3810000" cy="3810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ritinglandscapes.com/wp-content/uploads/2011/02/porcelain-mark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3886200"/>
            <a:ext cx="542619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3-media4.fl.yelpcdn.com/bphoto/ZJNnRLq5kgEY8iAd_2U-Tw/o.jpg"/>
          <p:cNvPicPr>
            <a:picLocks noChangeAspect="1" noChangeArrowheads="1"/>
          </p:cNvPicPr>
          <p:nvPr/>
        </p:nvPicPr>
        <p:blipFill rotWithShape="1">
          <a:blip r:embed="rId5">
            <a:extLst>
              <a:ext uri="{28A0092B-C50C-407E-A947-70E740481C1C}">
                <a14:useLocalDpi xmlns:a14="http://schemas.microsoft.com/office/drawing/2010/main" val="0"/>
              </a:ext>
            </a:extLst>
          </a:blip>
          <a:srcRect l="34255" t="-1" b="-4208"/>
          <a:stretch/>
        </p:blipFill>
        <p:spPr bwMode="auto">
          <a:xfrm>
            <a:off x="5501816" y="337615"/>
            <a:ext cx="3626944" cy="323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39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399032"/>
          </a:xfrm>
        </p:spPr>
        <p:txBody>
          <a:bodyPr rtlCol="0">
            <a:normAutofit/>
          </a:bodyPr>
          <a:lstStyle/>
          <a:p>
            <a:pPr eaLnBrk="1" fontAlgn="auto" hangingPunct="1">
              <a:spcAft>
                <a:spcPts val="0"/>
              </a:spcAft>
              <a:defRPr/>
            </a:pPr>
            <a:r>
              <a:rPr lang="en-US" sz="5500" b="1" dirty="0" smtClean="0">
                <a:effectLst>
                  <a:outerShdw blurRad="38100" dist="38100" dir="2700000" algn="tl">
                    <a:srgbClr val="000000">
                      <a:alpha val="43137"/>
                    </a:srgbClr>
                  </a:outerShdw>
                </a:effectLst>
              </a:rPr>
              <a:t>United Nations</a:t>
            </a:r>
          </a:p>
        </p:txBody>
      </p:sp>
      <p:sp>
        <p:nvSpPr>
          <p:cNvPr id="7171" name="Content Placeholder 2"/>
          <p:cNvSpPr>
            <a:spLocks noGrp="1"/>
          </p:cNvSpPr>
          <p:nvPr>
            <p:ph idx="1"/>
          </p:nvPr>
        </p:nvSpPr>
        <p:spPr>
          <a:xfrm>
            <a:off x="152400" y="1219200"/>
            <a:ext cx="8686800" cy="4953000"/>
          </a:xfrm>
        </p:spPr>
        <p:txBody>
          <a:bodyPr/>
          <a:lstStyle/>
          <a:p>
            <a:pPr eaLnBrk="1" hangingPunct="1"/>
            <a:r>
              <a:rPr lang="en-US" dirty="0" smtClean="0"/>
              <a:t>June 1945</a:t>
            </a:r>
          </a:p>
          <a:p>
            <a:pPr eaLnBrk="1" hangingPunct="1"/>
            <a:r>
              <a:rPr lang="en-US" u="sng" dirty="0" smtClean="0"/>
              <a:t>UN – a </a:t>
            </a:r>
            <a:r>
              <a:rPr lang="en-US" b="1" u="sng" dirty="0" smtClean="0"/>
              <a:t>replacement for the League of Nations</a:t>
            </a:r>
          </a:p>
          <a:p>
            <a:pPr eaLnBrk="1" hangingPunct="1"/>
            <a:r>
              <a:rPr lang="en-US" dirty="0" smtClean="0"/>
              <a:t>Created to </a:t>
            </a:r>
            <a:r>
              <a:rPr lang="en-US" b="1" u="sng" dirty="0" smtClean="0"/>
              <a:t>prevent large-scale war</a:t>
            </a:r>
          </a:p>
          <a:p>
            <a:pPr eaLnBrk="1" hangingPunct="1"/>
            <a:r>
              <a:rPr lang="en-US" dirty="0" smtClean="0"/>
              <a:t>48 Countries join – Including the USA, USSR, France, China, Great Britain.</a:t>
            </a:r>
          </a:p>
          <a:p>
            <a:pPr eaLnBrk="1" hangingPunct="1"/>
            <a:endParaRPr lang="en-US" dirty="0" smtClean="0"/>
          </a:p>
          <a:p>
            <a:pPr eaLnBrk="1" hangingPunct="1"/>
            <a:endParaRPr lang="en-US" dirty="0" smtClean="0"/>
          </a:p>
          <a:p>
            <a:pPr eaLnBrk="1" hangingPunct="1"/>
            <a:endParaRPr lang="en-US" dirty="0" smtClean="0"/>
          </a:p>
        </p:txBody>
      </p:sp>
      <p:sp>
        <p:nvSpPr>
          <p:cNvPr id="3" name="AutoShape 2" descr="data:image/jpeg;base64,/9j/4AAQSkZJRgABAQAAAQABAAD/2wCEAAkGBxISEhUSExMVFhUWGRoaGBcYGB8fHRsgIR0dHSAgHx0eHSgiICAlGx8ZIjEhKCkrLi4uGCAzODMtNygtLisBCgoKDg0OGxAQGy0mICYuLy0vLS0vLS0tLy0vLS0tLS0tLS0tLS0tLS0tLS0tLS0tLS0tLS0tLS0tLS0tLS0tLf/AABEIAOEA4QMBEQACEQEDEQH/xAAcAAACAgMBAQAAAAAAAAAAAAAGBwAFAQMEAgj/xABNEAACAQIDBAcEBgUHDAIDAAABAgMEEQAFIQYSMUEHEyJRYXGBMpGhsRRCUmJykiNTgsHRFRczc6Ky4SQ0NUNjg4SzwtLw8RaTRVR0/8QAGwEAAgMBAQEAAAAAAAAAAAAABAUAAgMGAQf/xAA4EQABAwIFAgMGBQQDAAMAAAABAAIDBBEFEiExQRNRImFxFDKBobHwI5HB0eEVM0JSJDTxNUNi/9oADAMBAAIRAxEAPwB44iimIopiKKYiimIopjxReb48uNlFkY9UWceqLzfHinouWvr4oV3pZEQDmxAxoyN0hs0XVHPDdyhTMekyij0TflP3VIHva3wwxiwaoeL7IV1dGNlQz9K0jG0NKD5sSfco/fgxuCMHvvWJr3H3WrjqOkjMlAZoIkB0BaOQA+98bswelOzyT6j9lk6tnbrZek6Q8zsH+jxlSLgiKSx8iGx47CqMEtLyCPMfsvW1cx8WVdNN0ryKbTUoH4WIPuYfvxi7BWu9x/38Fp7c4HVqIcu6SqGTR2eI/fU2/MtwPXAUuEVDNQLrdlbG7dFlHVxyqGjdXU81II+GFr43NNnCyKa8HY3W++PFY3WRjwKKXx6ovIOPF7yvQx6vFnEUUxFFMRRTEUUxFFMRRTEUUxFFMRRYviKLG9iLxUWf7XUtJpJJd/1a6v6gcPW2C6ahnn1a3TvwsZahke5XDsvndVXN1wjEFMCQobtPL48gqg8xe9uPPFqqnip/De7vopDIZBciyKgcA7Lb1XFm+cQUydZNIqLwFzqT3AcSfAY2hhfMbMF1R8jWC7ilpm/SLU1DdTRRMt9A1t6Q+IUCy+t/TD2HCYohmnd+yXPq3v0iCxl3RzV1JEtZOVvqQT1knvJ3V+OJJisMXhhb+ijaN8mryjHLOj+ghAvF1p75TvfA6fDC2XFKiQ+9b0RbKOJuwRDT0ccYskaKO5VAHwGAXSOduVuGNGwQH0zL+gp/60/3Dhxgn913ogcQ9wLo2M2gpabLoBPMituuQl+0R1j2so1OK4hTSy1jumDbT6BXgmYyEZitMnSDlszGOaFtwm29JGrKfMam3pj04ZVRMzg/kV57VC92UhWlfsBQTjeSMx31DRm3Hnbh8MYR4rUxHU39dVo6iidwhOt2BrqNjLRTs9uSncf1F91/I+7DBuJ09QLTtCFNLLFrGV1ZH0kyRv1VdEVPNwpVh+KM/Me7GdRhDHDPTH4K0dYWm0gTIy+vimQSROroeDKbjCSSN0bsrxYpi17X6tW864zurIAzzO67LHBcCqpmNlc9l1+6zAEE9xI188N6amgqhYHK/wCqDllfEbkXCvtnNsqWs7KNuyW/o30b05N6YGqKCaDVw07rSKpZJ7qIwcAkohS+Ios49uopiKKYiimIopiKKYiiwTiKKpzrP4KUDrGJZjZI1F3ck2AVRx158PHGsVO+XVvHPCo6QNKDdvduXiH0eC6TFbyE2JjvwXS437ce7DfDMLEp6j/d480FVVZb4WIO2L2davqDv36te1KxJu33b957+Q9MNMRqm0sWVu52CBpoTK/VPSKJVAVQAALADgBjj3HMSSdU9aANENbZ7YR0K7oG/Mw7Kch4t3D4nB9FQPqTf/Huhp6gRjXdAmT7O1mbOKmokKxHgx4kX4RrwA+988OJ6uCib04Rr97oJkEk5zP2TQyPIaekTcgjC97cWbzY6nHPT1Us7s0hTJkTWe6F3VNQkal3YKo4ljYDGLGuc6zRdXc4N1JQbm/SZSRdmIPM3eoAX8x4+gw2gwed/veEeaDkroxo1DFR0o1ch3YIY1PkXPwthg3BYW6yOQ5rpXe6FS7S5rmFQi/S1YRhrreLcF7HgbXOl+eDaKGkjcRCfF6oaolmc3xjRcdDBU9WGWl62MklSYS47jZhra4Ol7YvO+HqZXPsfVVZnDQbXCtcs2ujgZRJl9NdeFl3GHf7V9cCyYcZBdkp1WzanKbliYGS9ItFPZXLQP3SWt6MDb32wmqMJni1Av6I+OsidpdFyMGAIIIPAjCw3BsQiwQRohjPIcurZTSSlTOOAHZkXTe7J56a21HHB0D6mnb1We78kPI2J5yO3QJW5bXZLL1sT78DNqfqnwkH1T94f4YcsmpsRbleLPQDo5ad127JjbK7UQ10e8nZdfbjJ1X+I7j8sI6yikpn5Xbd0xhnbKLqzzLL0nieKQXRxYj/AM54HildE4ObwtHsD25SkHtBk8tFUGJiQVO9G40uL6MDyPC/ccdtS1EdXHe3qEhljdC7TRMLZDbSoqITEFSSpiFyGO6ZUHNSBYONNLWPhyQV2HNhkzG4YdvIpjTVRe23KKdmdp4K1bxkh19uN9GXzHdfmMLamjkgPj24KLjmbJsr0YHWqziKKYiimIopiKLBxFEP7ZbRLQwdYRd2O7Gve1idfADU/wCOCqKkNVKG8DdYTzCJl0vtj5iFq83qCXeIFUJ+2Ry7h2lUDlc4dVrAHMpI9Ad0BTuuDK7hCeXUE9ZPuIC8kh3mY8Bc6sx7v/WG8k0dJFqbW2CDjY+d+icexiRQ9ZSQ9pafdDyc2ka7N4aC3le3LHJVrnyESybu+ic04DRkaptxtWtFFZbGdx2FPAd7N4D449oKJ1Q+593kqtTUCJthulJA5jqI6itheRJT1h3jbrBf2h3gfZNha3K2OmcGuhdDTusRolYLmvDpE9sozGGeJZYWDRkaW0tblbkR3Y42aN8b8r907Y8ObcbIZ2v2+ipLxRWlnHEfVT8R7/ujXywyosLfP4naNQ09W2PRupQbS5DmWbMJZmKx3uGfRR+CP959+GbqqkogWxi5QjYZ5zd2yNsn6OaKEAupmbvk4eijT33OFM+L1EugNh5IyOijbvuimmpUjG7GiqO5QB8sL3Pc73jdFBgCB+mMf5ND/W/9Jw2wR34x9EDXgdO6t+jX/RtP5P8A8xsD4sR7W4+n0C2pNYgiCro45RuyIrjuYA/MYBZK5mrSt3Rh24QlnPRtSS3MW9A33dV9VP7rYZw4xPH73iHmhZKJjttEs86o6qhZqR5HCe0ArHcYd4APw78dFSmGrAmAF/mlkoliOUnResjz9op4ZZgZhEdCxO8osR2TfUansm4xKqhDo3Mj0uvIajK/xapubQ7S00NIJns6zJ+jT9ZvC9rd1jqTwxylNRyPlyDSx1PZOJZmtizFJ7LVqk3q6njKLE2rL7K34rYm7LwB7sdVK6FwFPMbk7d0pYJG/it2Tk2Q2kjrod9bLIukifZPh3qeR/ffHKVlG6mks7bhN6eYStvyqnauniq5zQzsEdkElLJbnwZT36gacwfDG9FJJA3rx6gGxWdQxr/A74JYFZ8uqwXXdkiYG3Jl52PMMt8dK90dbB4TofkldnwSi6v9u701bFW0zbvXIJFYcN7g1+8FStx4nAGHATQOgl40W9QTG8Pbymhsvna1lOk40JFmX7LDiPfw8Mc/V0xglLHJpDIJGghW+B1qs4iimIosXxFFXZ9mq00LSsLkaIt7F2OiqPEmwxpFGZHWCo5wAuUpOk+tkepSKQgmKNd63DebtGw8rY6jBog2MvHKUYhJeQNV1TZHLLldNTJZFlYzTSt7KLfeF+8k7unhgF9UG1jpHakaAIgQkwAd91V1+0kFJGaTLRcnSSp4s54djTU9x4DlgqOjknPXqjoNgsHTMYMkaMcgiXKsuMk57Zu7i+rM3src8Taw95wqnJrKnLHtsPRGxnpReJCOyWUSZrVPV1OsantDkx5IPurpf/E4Z1kzaKEQx7n7uhKeMzyF7tkzM/yGGrhMMii31WAF0PIrhBT1L4JM7T/KYSxNkZYpLNXVFA9RTRTggndZkNwfFfstbQ92o5Y66OGGqa2WRtjwkzpHRO6YKNej7YuBkWqlZJydVUdpFPO9/aYHv4YS4liDwTEwZQjqWnFs51THuB5YR6nZMbgBCOfdItJT3WP9O45IeyPN+HuvhnS4TNNvoPNCS1jGaDUoRl26zOqNqaLdHLq4y5/MRb4Yaswyjh/uu+dkKaqaT3QqnaOPNOqD1pk6ssLByvta27I9cF0jqPqEQWvb71Q8/Xy+NdGSJnCwJJSmUwkHcClSNCQeydfavjOqNA6RzZPe++Voz2gMBbsrCDpCzCnNqmAN+NGiPvtb4YGdhVNKfwX/AKrT2yVh8YRlkO3lJU2S/VSngkhtc9wbgdfXwwqqcNmg1IuEZHVRP51QZt7mEdXAs24EqIJTFKoe+6O1bkN5SwFjYWvhrhcb4Jcn+LhcIOsIkZfm6BXQg2IIPcQQfcdcdExzX6hKi0t3V3szlRrp44Hm3UQaBjc7t7lYweZ+GF9dMKRhka3U/dyiqdvVdlcU8KHLIYohAiKIwLbttCDxv335+eOMfK+R+dx1T1kbWtypU5xRy5NWpNDcwPwHIj60ZPeOIPl3HHRQvbX05jf7wS17XU8ucbFFG3WXiuo46un7TRjrEK+0VIBYC2u8LA243XC6gl9nmMUmx0KIqWCSPMOEH0200NXGKfMBqP6OqX20/ELajvPvHPDV9HJAetT7ct4QjZxKMkv5qz2syl1yqHfKuad7LIpuHjbRW8OKi3hgfD6ge2m2mYajzWtUz8BtuOVw9HdXMEqo4nIdFWdFvoxS+8p8HWwPoeWN8ZiaXscdjpdUoXkAgJq5Dm8dVAk8fsuL25g8wfEHHNTwuieWlM45A8XCs8ZrRTEUXnHinKV+1Wcdfm9LTA3jhmjuORckH1sLD1OH9LT9OifIdyPkls0mecM7FDe3kDS5pPGvFmjUX5XjTU+A44ZYe7JRB3r9UHUAOnU2t2paoAp4SVpYwFUfrLabzeB5L648oaAR/jS+9v6L2oqC7wNOiJ+jzYoqRVVIG8LGOM8VPHeYcm4WHLj5LsUxPP8Ahxbcoqlpdczwq/pCzKStrEoYdQjBfAyEak+CqT/axthsTaaE1L/sKlU/qydNqZuS5WlLCkMY7KDj3nmT4k4QTzOmkMjuUyjjDGBrUMdJe1BpouoiNpZQbsPqJwJ8zwHkTywwwyiEz87vdCGq6jIMo3KqtkOj6NqZnqlO/MvZFzeMcQfxk6+WnM4IrMWeJWth2b81jT0d2XfuVRUlRVZJVbjjeic3IHsyDhvL3OO708cHOjixKPM3Rw+X8LEOfSv1Oi25vtFWZrL9HplZYvsDS475G5Dw+eKw0cFAzqS2J+9lHzyzuszZFOznRtBEA1R+mk+zqIwfAfW9fdhbVYvJJpHoPmi4aFjdXalG8UCoLKoUdwFhhQ5xcfEbo0NA4QL0xL/ksR7pRf8AKcOcDP45v2QNfbpq26Nf9GweT/8AMbAuKj/lu+H0C0pP7IKIqimRxuuoZTxDAEfHALHlvu6FEloOhCBdpOjSGQF6X9E/HcJJQ/vX008MOaXGJGeGYXHzQM1Cwi7NClnVU89JOBIhWWNg1m1BsQRrzB78dE18dTCcmxSx4fG+zuEXdIkIqlgrqdCyOhVyouQQbjeA4Wuwv4YVYVIYXOp5DY3RVUwPDXhAsUhUhgSCCCCOIPEEYfva2RpFrhLgS112p2bBbVitj3H0njA3xyYcN4eB59xxxWJUBpn3HunZP6WoErdd1b7S5KlZTvC3PVT9lhqD7/34FpKh0Ege1bTx9RhagTotzZ4pZcvm0ILFAeTAnfX19oeuHGLwiRramPY7oGjflJics7d7Eq0nW0thI+87Q3tvWtvMnLeuVuviT5+YdihaMk23B/de1VHm8Td+yEMlztkilpJS3UShlKnjG/JgDqLMBceF8NqikD3Nlj94c9wgWSuaDG7ZXfRGn+VTA/qSD7xgTGycjL91vQWzFdXRTmxjqpaQnsSbzJ4Mpt8V/u4wxemvE2XmwWtHJZ7m/km0Mc6miziKLXK1gT3C+PWi5svDovnzLa4/T45zxNSrn1kufnjtnxAURaf9f0XPNdaa/mrjpEpn/lORUBZpVj3VUaklAth52PvwNhb2ikBdoBf6oiqa7reDcqyShp8ojEs9pq1hdI+Kx+Pp9rnwGBXTTV7skejOfNaBkdO3M/VyKcvrXpMqaqlN5XVpjfm8mqj4qPADCx0QlqxE3YG3wCLDy2HOUPdEeUl5Jax9SLopPNm1dvPgPU4YY1NkaKdvr+yHoY7uMhTLr6tYo3lc2VFLE+AwgjZncGjlMXOABJ4Sl2QomzPMJKqYXSNg5HK9/wBGnkANR4eOOkrXto6URM94/ZSqnb15TIeE4CwAudLc8cyLlNdALpO59mcub1iU8H9EpO73WHtSH00A8u/HUU0QoIDK/c/dkomcaiQMGwXiGWqySq3WG/C517pFHMfZcDkflqLP6OJQ32cPv8lGh9K/XZMCt24o46dJ+s3g99xFHbJHEEfVsdCThHHh075CwD4o91XGGZkBVW2GZVzlKZGRfsxC7ftOdB8MOm4fSUwvM7Xz/ZAuqZpdIwqvaDIa+GITVTGzMButLvG5vxFyPjzwVR1VM+TJEPksJoZg3M8rpyPZ/MmgSopXO417Ksu6dGIPZNhxHfjOqqqTqmOUfJXigmDbxlWFJt1mFI4jq4y45h13X/ZYdk+4+eMH4ZSzjNAdfktRVyxH8QI0/wDndGaZqgObrp1fB948Ft4/a4cThR/TJ+r0yPjwjPbI8mZAlFQVedTtLI25Et9bdlO5VHM958/LDt08OGxhrfe+90A2OSpdmOy97MZ5Jlc8lLVaRdreFibG1wy24h+H8LHFKumbWRiaDdexSmF5Y8aLuzbYSOoiFXQkqHXf6l/HWyn6p8NRjGnxR8DulPxpdaS0bZBnjQNleYyUsyzJcPGdQdLj6ykePC2HdRCypiIPZARudFJpuvomnmV0V1N1YAg+B1xwbmlriCuja64BSu6TqFqWrhro9N5gT+NLEfmW4/Zx0GFSCaB8Dkrq2mOQSBEO20jTUMVbTtZ4SsyMO6xDDysdR4YBomtbUGGXY6IqZxMYeONUPvFTZzGXTdhrlGq8BJb5jx4jnphgHTYc/KTeNCER1Lf/ANLm6NongmrRIpV44DvA8iCf4ccXxWRszYizYleUjSzMChXZSrMdZTyE/wCsW5/FofnhlWx3pi3yQsDvxgV9EjHDLoVnEUXLXyAIwvYsGC+J3SbD3HGkfvhVePCvm6ElWU81IPuN8d8/WE9rLnG6SfFNbaWrjoZpK5t2SomVEp0+yoQbzH9q+vkOeOYpYpKkCAaNBN/zTWZzY/HzwgfZ3LpcxrAJGZ7nelc69kcvX2QPHDqrkjo6chgtwEBC108mqNemCt3IIYBoHYsR91AP3lfdhPgkeeVzzx+qOrnZWBoRVsRlv0eigjtZt3eb8Tdo/O3phbXTGWdzkVTsyRgIf6XM06ulWEGxmbX8K2J953Rg7BYM82c7BD1z7MsOVa9HWVdRQx3FnlHWN39oXAPkthgXE5urUO7DQfBa0keSIKv6VM7MFMIUNnnNiQeCD2vfovrjfCKbqy5nbD6rOtlysyhe+jLIBT0wmcfpZu0b8Qv1V/f648xWr60uUe6F7Rw5GXO5XvpCzijSBoZgskhF0i+sDya41XXnjzDKad0odHoO69qpY8mV26UOVCDrV+kb/VfX3B2v/PEa46yo6nTJh3SeItLvFsn3kz0yxAU/VrGo4LYW0B7Q5GxBN9dccNMJi/8AEuSnzHRhtwlhtptnHWwGIRlWWUkMCCpVSQDfjcjW3K+Ojw7Dn08oeTpZLKuqbI0sC2bP7erSUKwLEzTIWAJPYO8xa/fpfhjyrwoz1JkLrN/hSGsyMDQNUZTSiTLRJXJCXMe8RKN1d76o5kHhw1wna0sqssBNr8I0kOhu/dJmJFJ3nHYBG8FI3rEnRb+HPljr3Ahlm7pK3Le5TMyXpEoYkSFYJYo10FgCB3k2N+8k452owepe4vJBKaQ1sYGW1guLpXo5JGiqI4g0Ij1lTU6kntW+qBYg8O0cbYLMyMOjcbOJ2KpXMc6zm7Lu6Is2Z0lpioAiAZWA47xN97vNxxwPjlO1jhI3nf8Aha4e8ublPC6+kLZWF6eWojjCzAiRmA1YAWYeo18xjPDK97JRGT4dlaqpmlhc0arb0T5n1tH1ZPahYqPwkXX5kemK4xD057jnVShkzMseFY9IuX9dQTadqMdYvmuvyvgfDZelUNtzp+a1qmZoyqrosqhNQGFrMI2ZCDzVu1by1IwTi7CypzjmyxonZ4sp4S4z/KpcvqtwMwK9qKQaErrY37xwP8Dh9STx1dPZ3ol07DDJojfIs3jrIqioNkqUpZElUcJBa6v6EMLct7ywnqaR9NM1m7S4EeWqOilD2E82S4yWMtPAo4mWP+8MdHVOAgcfJLIf7g9V9FUVasu9u/UdkbwK8f4+oxwTmFtrrpF0XxndeoVzyvH8pUMF+Uzkf7tlHzb3YYQxXp5H9rfUId8tnhvdKTaPLDBWywnQdb2fwsbr8Db0OOqpKjqUgdzb6JNNHlmt5rO0uYPVVbsLt2hHGo10WygDzOv7WJSxNpoRm05K9mcZZMvwCaWwuWJRlqUgGcxrLMw5bxKqo8Bun33545nEKh1Qep/jsE1pYxH4ebIW6TD12Y08HK0a/nk1+GGWFN6dJJJ6/IIWr8UrWpsxiwAHAaY5sm5JKaDayUnSSTUZnDT8gI0t4uxJ/s2x0uFkRUj5PVKau75g1NmNAoAHAADHNk3OqbDQWSi2vH03N1puKqUjPlbff4G3pjpqK1PQmXk3/YJRPeSfKiXbrbX6KWpYV/S7nti1oydBoQbm2tvEYAw/DfaPxHnw3/NET1Qj8A3Slqal5HZ5GLMxuWbUnHXQxMjaGtFgNkme4vOYrXjWyp6r0JGHAkX7icZOiaTqArB5tuuvKMtkqGdIkLsqFiB4enE8AOeMKiqjhsX6a2WscTn7BeGWankFw0UgsRvLYjmCARiwdDUNIBuD2U8URtyurP8AP56xlaZgdxbAKLL52vxPf4DGVLRR02jRvyd17LUOlIzKrweRqh8x2UxCFBZE+zu01YJIIIyGj0j6iwCsDe9zYm+pN78uGEtZh8DWOlO+90dDUvzBp2VrsFXfRq+SniAeOaVlDfZWPrLEd/FR3ccB4jEZaVsj9wPrZE0rg2UgclNmWMOpU6hgQfXTHNNdlIKZkXBCU/RVIYK6amPNWX1ja3yOOmxcCWmZKErozklc1NioiDqyngwIPqLY5ppLSCOCmjhe4Sv6IZOrqKqnJ4AED8LFSfiMdBjIDo43/fdLaHRzmq+2voUrpnozYSpCk0L+JZlYHw0X34CopXUwEw2vYhE1LWyjp8pW5ZO9NOysCDZ4ZF52YFSPQ2Ppjp5mNqYw4eRH1ShhMTyD6Kz6NsuM1dHppEDI3dpoP7RHuwJi03Tp7d9FrRx3mv2TC2KzLfrMxjvcdcHHuCH+6MIa2Itgif5W/VM4ZMz3DsjK+F1ltmSn6R68wZrBMP8AVxxt6b73+F8dFhkPVpHs7k/QJbVyZKhp8lv6VqEN9Hro9QQFJ9zIfmPUY8waWznQO++69rW3AkC5ejvLI4kkzOo0SMMI79/1mHjfsjzONMWqDK8U0W/KpRxhrTI5XfRnWPVTVlW4sXZFt3AAkD0FsA4rEIGRwj1RNG8yOc5UO1VYkedJJKd1I2iLGxNgBfgNePdg+jjc+gLWDU3Q0zg2pBdsjP8AnFy39c3/ANUn/bhT/Sar/X5hG+2xcFAFRndO+brVlyYA4be3W5R2HZtve1YcMO20sooTEB4u3xS8zMM+e+iPj0jZd+uY+UUn/bhKMJqtsvzCP9thtqUvsjzyBM0erlY9WWlKtusTrougFxph5UUkpoxEwa6XQEczBOXk6LRTZacyrphHKo3yzqzg3IvyHHQW92NDOKKlbmas8nXkNiqCrgMcjxt7SMyG3C6kqbeow0ikEjA8cgH80JIwtdZawMXLralVAJ0Vts1k30mqjp33kDXLaWIAFzx7zpfAFbViOB0jdUTTwF0mVye+XUMUCCOJFRRYaDjbv7z444iWV0jszyn7WBgsAhPpXpI2o+tZTvoyhGAuRc6g9ykX4+GGODyvbUWB0KFrWNMeYhJ3Hb3XPqYiimIouigdRKhcuEuN4obMBwNj5YwqMxjOUXPnstYyA4ZlcjMKaGvglp2YQRGMXKne3Ro9xa5JF76a3wvFNLJSuZIPEb/nwi+o1swLdkxD0l0HJpT/ALtsc+MFqhoQPzTI1sXdAmW5/BFmrVfaELM59k71mX7PH2sPZaOR9CIbeIful7JQJ84OiO26TKDkZT/uz+/CQYLVngfmjzXR2Qr0eVKvm0zpfddJiOWhdG4emGOJxFlE0O3BH7IWlcOubcqz6TKp6WtpKuPiqsvmAdQfNWOBcKjbPDJE5a1bzHI165OkTLo6iCLM6fUMAJLdx9knxU6H/DG2F1D4ZDTyfBZ1ceZglauvo9VaTL565xq+8RfmFuqj1a+M8Vd7RViJvktKYdOEvKr+h5y1TOWNyUBJ7yWJPxvjfHGBkLAFlQnM5xTaxzScpR9MdNaphk5NEV9VYn5NjpsCfdjmeaS4iLOBW3Z6pNblNRR+1LCo6scSRe6W8iCvuwPVsNLVNlGxWlO7qw5CtHSNXCKODLYtFhVWe3fbsg+8t5kHBOEw53uqH87LKtkDWiMIo6JaQpRFz/rZGb0ACj+7f1wtxmTNUW7BF0LS2K/dCu1tGsmdLFJ7ErRA2NtCLcfPDOhe5mHl7dxdCzsDqgNci89GlB9mT/7DhWMZqhz8kZ7DFYiyAqvIoY81WkIbqS6rbeN7Ml/a/FbDptbK+jM3+QS8wMbUZOEX5nsRldNGZZTIiLzMh18AOJPhhVDitZK7Kzf0RctJCxt3JbxRwGWb2jGElMdr309i+l+HHD975RG3vpf9UuaxheRwi7K8r/k1IalhHLVSSARRq5G9G6hTbvNzxsQL4U1FSa1xjGjANT6IyKIQNzbuQXXO008rhCGd3cooLEXYk8ONu/D6ntHC0E6WGqXODnOJtqtdDU9XIkgUMUIIDcLjhf1xeePrMyg2XjHBr1cVO0ElTUJNOQhjtd4hZgoJawF9SSbeuARQNiiMbNb90T7QXuzFXOze1dfPXRJ1pZHftJurYJxPLkvPANXh9NFTE21t81vBVSOlABTRzmFJIJY3ICsjAk8Bpxt4ccc5AXNkDm8JnIAWEFfOox9DaTYLmCNVnFyvFMQ6KWVls8abr1FULwtcMbkFdNDpyva/gTgOu6wiJiOoRFPlLvHsreuyen/lVKWIXi341I3ibggM2vlgCKrl9idK/wB7VbviYZw1uyYn83eX/qj+dv44Qf1ep/2TP2KLsl/leSQS5s1Lu/oFaQbtzwVe+9/aw9mq5WUIlv4v5S9kDTUFo2TA/m6y/wDVN+dv44Rf1eq08SYexxdkH9H1OqZvMkYsiLMAPAOqjDTEnuNG0u3NkHStAqCAiPpdot6jWX9VIp9G7PzIwDgs2Sot3RFey8d+yFejrMesWbLpNUnRty/JrG49ePmpwyxeDI5tQ3g6oajkzAsdyve3lT9HpKXLgbFEV5QD3XsPItdvQYphMfVldUuXtW/K1rArLoYpv85l8VS/vb949+MsffqxvxV8ObYEpm4566Z5kC9LNEJaXfXVoGVmHMK3Z/gfTDbBpTFNbvogq9maO/ZAfR7mXUV0X2ZD1TftcP7VsPsWp+pTk9tUuo5Mkg7FVm0lW01VPJxLSNb0O6PgAMEUbOlTNb5LOY55SU8NngkKrRjRoIoyfENcX/MrD0xxdQXPeZTySn0YAAb2CX/ScvVZjTz8rRt+R7n92HmFEyUr4/vVLqzSZrk11kBAN+NrY5yxuQml9EnNua6MZnHURSK6jqyxQ3syMbjz3bY6igiJonMc3XW35JTUOYJmuBXF0iZo01bIN4lI7KgvpwBJtwvcnBWEU4ZCCRqeVhWS5376IaDEcDblhp09PJBhx4TY6OaxayELOivJSMOrcjUAjQ37xqPK2OQxWE08vguA7hO6OTO253CF9qKdsuzMTIOwz9ao7wT+kX4n8wwzpHiso+kdx9hCTtMM2bgrr2+ySmES18EiqJt3djHBtNStuBsLkcOOKYZVzB/s7xe3KvVRR5M7eUJUuUTzRvNHEzJGQGKgnXw5m3PuvhvLVxxPEbjYlBCF7m5mhXmyG1FLRnfNIWltumRZLk9/Zc2U+WF9fRz1Oz/D2/8AEVTzsi1LdVWbU541ZUvN2lQ2CKT7IA4aaam59cF0VA2CMNIBPKHqKh0hLgqgccHk2ahwLlb66kaJt1ipuAyspurKeDA9xxnBOJW3Cs9mUqZfRSTSCKJSztewHhr8sSeobAzM9SONz3WCJ4ujqtKb7mGNd3eO8xJXS9iAtr+uFTsagvlAJRgoH78Lk2GyiWrqrpKU6ndcyWudCAB6gEeQx7ilS2GCxb73ClLG577jhPGSUKpY8ACT6Y45rSXWHKdk2GqVHRTGZq2apPJWOve7X+Qx0mMHpU7I0rohmkc5NeplCozHgoJ9wvjnGjM4DumbjZpKVvRHGZKqpqCPq29XfePyGOgxk5YWR/egsl1FrIXI02ikWcyUFtZKd3J7tQF97XP7OFFNePLN2KOks4FiS2QzNFVwNwKzJf8AMAR7rjHZVDRJSuv2KQxXZIPIrdtdX9dWVEpOm+QPJeyPlitBF0YGjy+uq9qXZ5SU19gKRaWnhgbSWZXnI/KNfIFBjlcRlM8pdwNE5pWdNgb3RZfAFkTkQjXZgi5m1LKBuVNOgF+BYNJp6qfhg+OFxpuq3dp/ZCOeOpkdyEsNpMkfL6oKb7oYPE/2lBBHqNAcdLR1jaqDL5apZLC6GSx2W7Y7L/pGYxqRdQ5kbyU3+e778TEpejSED0Up2Z5vmjgZtbPyl+y0QiPmAZB+/wB+EZp74dn7G6P6tqiynTFl+9BFMP8AVsVPk4H/AFBce4JNllLO4+i8xBl2ByCdqc3eoioiSbLER+2rFGPnYD0bDigpWslk9fkdUHUzFzW2Q5huG2QF1nHo0Xl1MeqI86IajdqpE3rb0dwO/dPzAOOex9l4mu800w13jI7oq6UoKdqTemfddSTDpclrarbuI492h5YU4Q+Vs4DBpsUZWtb0/EdeEoqNkZ41mdxCpsd3UqCbndHidfjjrJWlrSYwMyTxm5s86J/ZCKcQoKUqYgOzunT/AN999ccLUmbqEyDVdBFky2ahTpPpKZadm3IVnYggmwcgEb1uZNsM8IkkMwBJy/JC1rW9I6apSEc+R0v4+ffjrmyAi19UkLTYF2y6KaHf7CRs8h1G7yA1Og4nx4DGMsmU3c6zVdrcw0C518eHPG4bp4VUb2cifo7d/wCUIuruAQwYE3O5a5voOe6eGFOL29mOf4eqLoz+L4Ub9KW0Ahg+jKf0kw18E5n14e/uwkwik6snUPut+qPrZumzK3crr6MckNPSb7Czz2cjuFuyPdr64yxWp60xHA0WlHD04/Mr10l5t1FE6g9uY9Wvrqx9Fv7xjzCqfqzjsNVK1+SM23K5uinK+qo+sYWaZt79kCy/vPrjXGKjqVFuG6KtFFkjv3Vj0h5gIaCY31kHVr5tp8r4HwyLq1DQPVXq3hsRVb0SUHV0XW21ldj6L2R8jgjGZc9RlHGipQstHdVWW5rvZ/ICdCrQr+yu98w2NpKctoA74rJst6nKhXbKgFNmMltAWEy+F+1/eBw4w6Tq0gvxog6lmSY9t11dHuy5q5eulH6CM3N/rte+75DifdjDFa7pM6bNz8gr00HUdndtujDZ3OPpmbTSIbxRQ9Wh5HtXJ9T8FGE9TTCGkbm94m/yR0UnUlI4CO8KNUclh0w0TK9PVLcEdgsOIIO8pv572OhwWQOzQnlK69pFpBwunKsxgzmlNLOQlSgurcyRoHXw+0vjjOWKSgm6kfu/eitHI2ojyu3XB0Y5a8GY1EUq2kjiI9Cy6jwIscb4rUMmp2vZyf0KpSR9ORzShylzItmqz341Pw3t3+7hhJBahydmoVj/APkX805to8tFTTSw83QhT3NxU++2OTppelM144TmVmZhCUmx+Wx1RehnLI67zxMOIYdl1IPEcGt9046auldDlqI9joUpgjD7xu3XLtDsbVUYDMvWJbV4wSFOvEcR58ME0mKxTm2xWU9I+MX4Q9htygyLKYnqvFYbPVvUVEc+9bqzvH7wtYqO8nhgGvh6sfTsiad+R2ZEGXUNRnVU0kjbsakX5hFP1EHeQPa9e4YWySR4bCA0eI/d0Uxrql+uwR7nmwlLPEkar1TRruo6DgO5h9YX19ThJT4pNE8uJvfcFHS0kbwGpeVuQ5llrF4y4QamSI9i33lPD1Hrh/FU0laLPAv2O/5pe6KaA3adFX5hnrVckbVhZxGpA6sBWN+8nQXI1NvTBDKL2dhEGhPdZOqOqR1NkT5TttSMgpqiiRKcDTd/Sa3HEbg5XO9xv54XS4XUh3UjeS78kVHVxe4Roq7PNsFtJBRQRwRMTd1FmcG28QLDd3uHpjelwx5PUqHEnsVnNVi+Vg0VJSPRyHdlSWD78bb4HmjC9vI4MkZUsF2EO8tvmsAYnb6eakFYtNdqeZmkLAb+4UsgO8R7R1Zgt/AEc8R8L57CVtm9r31XuZsZ/DN0Q7J5TJmdW1VUkGNGuw5MQLqgF9FFwfhzOF9bO2ih6MQ1K3gYZnh52TgvYdwGOWAuU5232Shz+obN8xWnjJ6lLqGH2Rbff1Og9O/HTU7BQ0hkf7xSh5M8waNgm7DCqKEUWVQAAOQGOZc4uJJTcCyVnSfXNU1UNDEblWANvtvYC/4V19cdDhUfRhfOe2iV1bs7xG1MzLKJYIo4U9mNQo9BhDJIXvLjuUya3K0BIvLa8jMlmB41BN/BnI+Rx2UkH/CLPJIo32nue6L9tMkatzVIU0AiQyPb2V3jr5nkMKaGqFNSlx3ubBG1ERllAC07bbTRU8X8nUVlVRuyOp4DmoI4sT7R8+ZxfD6F8zvaJfgq1E7WN6bFa9D2VlKeSdhbrWsv4V5+rb3uwNjUwfMGDha0LLMJKYGEtj3Rqq9psmWrppIGNt4dk9zA3B94wRSTmCUPCrLGHsypCOJqWYi5jmia2nEEcx3g+4g47hpjqo7WuCFz7g6J1gmvsRnUVdIJ27NXHGUcDg6Eqd63gQPK578crX0z6a7B7t02p5mya8hKeNt2cE/Vlv7nx1R1gsO36JVtL8U81zrcq/o0pFpVDwNwvbRkPiDYj8XhrxPQJj6jeDqn3VAOUoB6QMvkoa1K6HQSMGHcHA1Hk6g/HD3DZW1MBp38fRL6phikEjdkyssrYquBZF7Uci6g+4qfLUY56SN0EhYdwmLHCVumyXG1/R4YV62kDOg3i8ZN2UcRud4AuLHXhxx0NBjAeckx9D+6W1NAALsS+x0Y1FglRFt1nFtOV5crtyfMZ6ZzNAxUrbeNrrYngw7idPXlgKriilbkfzt/CJhe5urU09nukanmss/6GTvPsHybl5H445eqweVmrRcfNNYa4O97RcnSzUu1NGYyDAzjfYG+v1eGlr/EDGuCsa2c5t7aLyue4x3bslVjrx3SO9tlDiWBUvdTHumxUHcqYm+68uLrryoQmZPpBYRX7ZXjb58bcMDVXUbGelvwtoQ3N4tlZZ9lb0msMpennHYkVtGAN91rfWFhgGmmbUm0rfE3cH6oiZjodWHwlXGY7cyPQRUyFjOw3JXtra+6AO9mFhp8zgNuFsjqHTSaNGoW5qi+MMG5Rr0e7L/Q4d+QDr5bb33RyX04nx8sKcTrPaJLN90bIylg6bfNXe0mcpR07zvyFlH2mPAe/AlLTvnlEbVvNL02FxQF0X5Q800mYTaks24TzYk7zeQ4DzPdhviszWMbBH8UFRxlzjMeUT0Wdmpq5ghPUUikEjg8h/6UUMLcyfAYXOpulE3Nu76IkS5ybcJMZMC08NuLSJ8WGOxqDlp3en6JJGM0gHmmP0h7TLTu8FNpPIAJpBxVQLKoPI2J8r34nHPYVQdazpPdGwTKqqcgys3QDs5kr1k6wJoDq7fZXmfPkPE4e1lU2lhNkvghMj7L6BoaRIo1jQWRAAo8Bjh3yF7i47roGtDRYLfjPqNUyqNj3lWS/wBsMgSvllRLJVQqpW/CVGGl/JgwvyPgcOaCsfSgE6sPyQVVTtkGm6WUMs9HOGAMc8R4MPge8Ed2Okc2Grh02KUNLoX67r1tAyvK0seiS/pFHcT7S+Ya492PKUPEGR3GnqvZTd+Yco86SRv0dDVKSCu6Qw4jeVWB8wyrhHhjR15Inc3+SYVZIY17eFf5TUx5vl5STR7br24q44MPPQ+8YCmY+hqbj7C3Y5tRFqg7ZLOJMrqnpanSNm7R5KeAcfdbS/8AgcNK2BtbCJot/vRCU8hp5Om7YpkbRZ/DRw9a5vf2FHFza4A/jyGENNSvmk6bQmE0zY26pNjLaquM9XHCN2+8wQWF+5R9Ygan15m2OubUwUoZA5335pMYnynOBou3YyPLZZAtWGV79m7WiY+Ol1PgTbA2ISVLW5oT4fmtacRE+IWTcy3IqWEN1UMahxZrAdodx8MczLUzSWL3EkJqyJg90IXz7o0p5SXgYwsfq2uh/Z4j0PphjTYzLFZr/EEPNQMebhB1TsPmVPvKiF0a4PVOLEeKEj5HDVmJUcpu7Q+aCfSzM2Q/W5VPCLywyIOF2Uge/DOCrikNmEFBvic3VwXHccL692Cri6yseymPVVTEUWGxV2ys1F+f5tSiljoKROtAIYysDffOp3B9o8O4cMIKWCUSmpmNvLyTGWRpjETdVyPldZljQVbRrrYi43gpP1G+ybcx6Y3dVQ1rXQgqnTdAQ8jRNvZ3aWGrg65SF3f6RWOqHx8La3xzFTRyU8nTI9E2inbIzMCl1m1VJnVasMVxTx37XcObm/M8FH+OHkUYw+n6j/eKBkc6peGj3QifbrNVy+iSmg7LOpRLcVUABm89bX7zhfh1Oaqo6j9hqVvVSCJmUKr2CAhyqqm7+s+C7vzwRiJz1jWeizpRliLigDIqgQOJzYmIXRTze1lv4L7XoMP6qPqMyd9/RLmOyHOtmT5VPWzFYwXZiWdzwFzcsx+NuJxnNPHSxC+3AVmRPnf4U0tmaOKkqFoac7zKhlqpOZPBF8L3vbkF8ccxVyvnaZpOdAm8DGsOQbo3GFiLWceqLBGIognpDo5o+qr6ckSU998fajNrhu8Aj4k8sMsOcx16d+ztvIoSoaW2kbwuKGpoM6jCvaKpA04b4/Cfrp4fLG7mVOHvu3Vvy/hZB0dQ3xboE2k2WqaIkOC8V9JVHZ9R9U+fvw9o8RinHY9kvmp3x77IoMoqchsNWp7A943D/wBhwrymDErn/L9UXfNTKp6L81MNYIyexMpUjlvDVT8x+1g3GqfqQZwNRr8FhQyZX5e6YO3GyaV0e8tlnQdhrcRx3W8Dy7ib4QUFcaZ+vuncJlUU4lbflKimiMlTFT10rxLGRGd+/YAPsg/VB4b3Dge7HSvcyKB0lMASdUqAcZMshT2y+kjijWOFVWNR2QvD/wAPfjjJXukfmk3TxjWtbZuyFdr9gIqq8kO7FMeOnZf8QHA/eHxwzosUfD4X+Jv3shJ6NrzcIMpc7zHKWEUqM0Y4K9ytvuScvLlppho+mo61uZhs7y/ZCdWaA2dsjbJ+kaimsJCYG7n9n84099sKZ8Ini2F/TdGR1kT99EV01ZHILxyI471YEfA4Xuicw2cCEWJGnYoM6Xv8zT+tX5HDXBP+x8EDiH9u6rctysz5GOqjRpSr2O6CxAka4B43tcDBFRUdLEjmJy6fQKjYi6lGmqWbIVJDAgjiCCCPMHhjqWuDhcHRJ3NINljFlWy7MoyySplWGIXdu/gAOJPgP4d+BaqpZBGXOW0MJkdlCcWymxEFHZz+lm/WMOH4R9Xz4446txOWo02b2/dPIKRsfmiDM4omidZgpjKnf37btvG+Aoi8PGTfiyIky5Tm2SL+g9ZVSU+XtI6SdkcQCuhO8eaA8zx9dex6jWQCWpAzBI3NzSZI9k4tldn4qGERqQXaxkcixZv4cgMcrV1bql+Y7cJvBCImgJTdIeafSK6SxusX6Nf2fa/tX92OowmARUwvudf2SmtkzSW7K+zWf6LkcEHCSoNyOdixc/DdX1wBEBPiDpOB/wCIl5LKcN5K4tmOj2ae0tSTDFx3To7D19geJ18MEVeMNjJZFqe/3usoKNx1foFb53tfS0MRpsvVC2oLrqqnhe/12wFBQTVL+rUHTf77LeSoZEMke6IujvJXggMs1zPOd+Qtx+6Ce+2p88AYhOJJMrPdboETSxlrLu3KLsAIpTEUUxFFrmQMCCAQQQQfHEBIOi8IuLJJbdbKPQy9bED1DG6EXvGfsk8teB9Mdbhtc2oZ037+fKTVNO6J2Zq3ZJ0h1EY6uoAqIuB3rB7d17Wb19+JUYNG454jYryOtPuv1CKNl4KCdpvoshRKiNlmpm4gkGzKCdLXbhceVsKqs1MRb1Rq06FGRFj75OUsqynkpJ2Q6SQuLeYsVPkRY+uOmY9tTAHbghKSDFJ6JoV+0z0jRVWslHUgErxaJ7XO6e4j6veDbjjlo6ITB0Q0e35pu+oLAHD3Su7aHZ2mzSFZomUSbv6OUcD91xzF/Ua4pTVUtHJlcNOQrSwxzC7UF5VtDW5TJ9HqELxjghPLvjbmPA/DDaakp69vUi0P3ugmTSU7srtkz8i2gp6xd6FwbcVOjL5jHPT0ssBs8JpFMx4uCu+pp0kUq6qyniGFwfQ4xa5zTcGyu4XG10I5p0a0UpLRh4SfsG6/la4HpbDODGKiPQm/qhJKGNw00Q1UdF9VGbwVCH1ZD71vhg3GoHaSM1+BQ5oXt90qk2kyTMaeIGpctGWAA60uL8tD64OoKmmmltG2x9EPURStb4zounI9nczqII2gl3YTvbgMpUDtEHQDvv78ZVFZSRTOD23POitFBM5osdF3novq2VmeeIvyB3jc+LEX9bHGX9diabMaQPgrnD3HW9yhmPZisab6OIH3721BC+e/wthj/UoBFnzfuhPZXl2WybWxWySUKEkhpnHbfkPur4X9+OVxCvdUu7NCc09OIm6bru2h2mpqNbyv2rdmNdXbyH7zYYxpqOWoNmD4q8s7GDUpbVWYV2dS9VENyBTqPqr4uw9prfV/94fNipsOZncbuS8yS1Jy7NRvR0VHk9MXY6m2859uRuQA+Q4c/HChz56+Ww/gIxjI6dmio8vz6SojnzKfswwArBFy3yLbx+012C34DW3fgqWkZE9lOzVx3KybOXB0h2CX2R5Y9ZUpENS7Xdu5b3dvcT6kY6CpnZTwX5tYfolsTOrJ80xdo9oMvppw9jUTRII40FtyK3jwBNhrqfLHP0tHUzNt7rTue6YzTxMcCNSgXaDa6qqyRJJux/q00X1PFvX3Ye0uHQU42ue5QEtVJJpsETdHexJkKVdQtoxZokP1jyYju4EDnhZimJAAww78lFUlLfxuTXAxzSa6r3j1eqYiimIosHEUWmpgV1KMoZWFiCLgjutjwFzXXC8c26Uu1OwW67/Qjv7oDNAT21BvYqTbeXQ+Oh446ehxc2DZ9B3Sqoob+Jh+CCGDxvYhkdTfW6sp+Y88Oy6OZt9wl9nMOuitK7NPpYXryBOgssp4OOSv3Ecn4cj34FjpzTPvGPCdx2Wrn9UWduibYqZKykmyyU2bV4TzBGuh+62vkThdiMZp6htQzblFUzs7DE5UOzefz5bOylTu727LEe8GxI7mHxHvwZU0cdbEHN34KwildA7Kfim+opMypwbLLE3fxU/NWGOWvPSS22ITezJm67IBzno5qaduuopGfd1AuFkXybQN8MO6fFoZW5Khv7ICSic3xRLXl/SHW0rCKri37adoFJP+1sevwmCcZoXW+ijaySPR4RhlvSJQS6NIYm7pFIH5hdfjhXNhNTHqRcItlbE7lEdNmUMgukqN+Fgf34BdE9u4KIEjSg/pgP8Akaf1q/I4bYGbVF/IoSu1i0Vh0Zm2Wwf7z/mNgbFv+063l9Ar0f8AZF1fVWawRi8k0ajxYfxwE2CV58LSiDI0blDeY9I9BHcI7TN3Ipt+Y2Huwwiwipk3FkM+sjbtqhSr24zCtYx0cJQH7A3m9XPZX/zXDFmHUtOM07roV1VLLowLtyPozZm62tkJJ1KK1yT95+fp78ZVGMta3p0407q8VCSbyIxzTMKbLae9giDRI1GrHuA7/E+ZwqiilqpLb3Rbnsgbfsk3m2Z1OZVAuLux3Y4x7K37vmWx1kUEdDCePNJ3SPnksiDb6sSCKHLITdYgrSnvbkD43ux8xgHC43SyuqXjfZEVLg1ohahYZiYo2ihJUP8A0r8Gf7o5hBrpzvc4Ymna9+eTjYITqZRlYteV5RPUHdgid/ECyj9o2Ue/G01XDALuKqyJ79QEw9k9ioIZ1WoImqAu/wBWuscY4At3km9r24XtpfHOVuJyys8Gje/dNKekaw3dqUy1GEaYr1iKKYiimIopiKKYiixbEUVBtRkjzKssD9XUxaxuOYPFG71bu5Gx5YJppmsdleLtO6xmYSLt3QS22UDkwZnQr1iGzMFBseF7Ebw8wTflhu2gltnpX6dkCaho8MrVGy/IJtVm6knkWK/BxbE6+IxnKRf4XXmSmfsVzxbJ0quJKTNYhIhuu8UNvUMD4epxd1XM5uWWEkfH9l4IGAhzXru2o2ZNYgqEeD6UBaRY5AVlt9YfZbwPl44yoq007sj2nLxfhaVEAkGbS6D8kzipy2YndZb6PE4KhveOPcw+WG9TTw1rNDrwQgYpJYT5JuZBtlS1YAVwknONyA3p3+Yxy9Th80J1Fx3CcRVLJNiritoYZl3ZY0de51DD4jArJXxnwkgrUtY7dC+YdG9DJqgeI/cbT3G4wxixeoboTf1Qr6KN2wVDP0TkG8VXb8UevvVhgwY2HaPj+/yWPsB/xcuabozrbbv0lHXuYvb3G4xePGIGG4jsqOoZDpmUi6NK226alFXuBcgelwMR+MQE3yXXoon7By6abomJ1lqvyR/vZj8sUdjgA8DLfH+F6MPB1LkQ5d0c0MWrI0p/2huPyiwwDNi9Q8aG3oiGUcTdgienp44l3UVUUcAoAHuGF7nmQ3JuiQGtGiHdoduqWmBCsJZRwRCDr95uC/PwwdTYZNMbWsO5Q8tZHHylTmFTV5lN1hRnPBQAdyMd1zoB3knW2OlhZBQx5R/JSt7pJ3eSLtn8pp6FGkaspVq2FlLOGWIHjYXuzW56fxVVlRNVOHgdkHzRcUbIhqRdcUWVZOGLz17zuSSxF9T47oJ+ONBU12UNjjsB5KnTp73e666/5XyGD2KbrWH2o974yaYqKfEZDq63xt9FbqUzBZoWP/m1XVuKbL6cRX58So7zYbqDx1x5/T4YB1Kh1/L73Xrah8nhiFkebMZEtJFu7xkkY70sre07d5J1sOAGEtRN1XXGg4HZMIo8g81dDA4Wizj1RTEUUxFFMRRTEUUxFF4x5soFRbTbK09av6RbOAd2RdGH8R4HBlLWy0x8J07LCWnbINd0r856Pa2AkoonTkU9r1U/uJx0lPjUL9XaFK5KGRp01QvUUjxm0kbIe5kI+YwyZPG/xA6IQxvabELxBCzGyKxPLdU3+AxHOiA1soGuvpdENFkGZyiyxTbpFv0mg9z4AkraNniuL+X8LdkM7v5VvT9Gkqr1lVUQwoNTYkkepsB8cDPxlp8MTCSt20RGrnWW9dpaWiIWCoq6kryLgRHwO8L2/D78DjD56k3c0N+q19pZHoDdcVd0l1zm0YjjvoN1d4/2uJ9MFswSnjF5CSsH18rtG6K2oos9kQyyVSwIBctKEBA/CI9PUjAkhw9rsrGlx8lq1s7hdzrKti27r4pREs0dZ3bsfteA3QCfO1sbOwynfHnIyepVRUyh1gbrFdt1mLzGMyR0ngyez+IsrHXvtj2LDaRseYAv9F46qkc6x8Ksno883Oujq0mXiOqZTfyBjAOBmvw/Plewj1/9V8tQRdrrqkg6QMxiYq7hypsyyRgEEcjugEYYHCKWYXjFvO6wFZKw2cuqbamlrTu1gqYr/WilYx+qch6HA39Omp7mGx9Rqt/bGSiztF0/zbxzJv0dYjry3hce9eHux4MYkjOWZllV1EH6sN1U1+w2ZIN0p1ijgEkuPym3ywVHidI86m3qFk+lmAsqSXIapDY0swI7o2PyGDm1tKBYOCwMEo3C902ztZIbLTTeqFfibDHjsSp2i5cF4KZ5OyKcj6Mp5CDUOsS6XVTvP68l+OFlTjrA20bde6Miw8n39kzskySCkj6uFAo5nizeJJ1OObnqHzOu8ppFE2MWarK2MVos49UUxFFMRRTEUUxFFMRRTEUUxFFg48Kir84y7rlsHeN1N0kQ6qfI6Ed4PHF4n5HX3HZVeLhBdftfX0B3aynSROU0d1DedyQD4G2G8VFBU/2XWPYoJ874feF/NeP514bf5vJfu3lxr/Qpf9gs/b2dlV5l0qTtpDCifeclj7hYfPBUOAN/+x35LN+IuPuhBWaZpPUtvzyNIeVzoPIcBhxBSxQts1oCBkmfIfEVvyLIairfdhQkfWc6Ivmf3C5xlPXwwC7j8FaKnfJsEdrT0WSqGc9fVkaDTTy07C+J1Pwwjc+pxF3hGViPAjpxrqVT0lNX53JvSNuU6nUgWQW5KpPabxPD4YIe+mw5lm6vVGiWp12CZ2z2zlPRpuxJrYbznVm8z+4aYQVFVLObvKYxQtjFmr1n2z1PWJuTJfuYaMvkf/BjynqZIDdhXssDZBqlbXZfXZLJ1kL70DH2rdg8rOt9D4i1+/ljoYpKfEG5HizkscySmNxqFdrNQ50u6/6CrUaHmfI8HXw4jwwKRUYc/TVi1/DqR2KDM/2VqqMnrEJTlImqnz5r64dUuJwzjU2PZAy00kehGiqKOpeJhJG7I32lNj8OOCpIophZwuFiyRzT4TZF2XdJdbGLOI5R3sCG96m3wwrlwOB3ukhGNr5BuFa/zsvb/NVv/Waf3cBuwIt3ethiPcLpyvPM2zEgRIlPAfam3ST+yWOp8hbxwPNT0lMLk5ndleOSWY3AsEeZLlSU6bq7zE6u7G7O3NmPM/AcBYYUSSF5uUwa2wVhiispiKKYiimIopiKKYiimIopiKKYiimIopjwhRYtiW7KLxLCrAqwDA8QRcHzGLNcWm4XhAKEcz6OKGUkqrRE/qzYflNxhnDjFTGLXuPNCSUcb1VfzTQ//sy/lX+GCP67L/qsv6e0cq1y/o4oYrFlaU/7Rrj8osMDTYvUyc29FqyiibwtW2+0Yy6JIaeIK7g7hC2RANL6CxPcvrj2gpDVyF0jtBv3UqZOi3whBOxuysmYSGoqGYxb3aYk70rcwD3d58LDDivrmUjRFDugqenMzs7k5qWlSNQiKFVRYKosB5DHKPcXnM7Upu1oAsFutitlZS2JZRaamlSRSjqGRhYqwuCPEY9a8sN27qpaHaFJ3bfY56JvpEG91O9fS+9EeWt727m5c8dVh9e2ob0pd/qlFTTGM52f+Is6OtqpKsGCdCzItzLu9lhws2lg3zFzhXidEKZ2Zp0PCLpJnSjK4fFXGY7DUExJMCoTzj7HwXTA8WJ1Mezr+uq2fSxv3Cqv5rqL7U35h/DBJxyp8lj7BErPLNhKCEhhCHYcDJ2/gdPhgWbEqmXd35aLVlLG3YIkRAOAtgLW90RZegMRerOIopiKKYiimIopiKKYiimIopiKKYiixfEUWcRRTEUUx4opiKKYiixiKLizbLIamMxTIHRuR5eIPEEd4xpHM6M5mmxVHsa8WcFso6RIo1jjUKiiygchir3Oe7M4r1rWtGULpx4rKXxFFnEUWMeXAUWueFXUowBVgQQeBB4jHrXFpBG6q5oIsVzZVlcNNGIoUCINbD5knU+uLyzPldmebleMY1gs1d2M1dTHqixiKLOIopiKKYiimIopiKKYiimIopiKLTUxllIVipIsGFrjxsdMQECxK8PklHtLtZmFJUvTioDhSLMY1B1AOttMdHSYfBNB1SLJXPUyNkyhMzLKSZYyJJ2kdhcMUUbunIAWOuuuEEjm5rAWsmTQ61yUO0P09q2Smar7ESJJvCJN5gxIsdLD2Tf0wW8RCASZdTosRn6liUaDTC/yRKzfE32Xl+Al7UZtmQzXqgr9Rvgbu52Ny2rb3fxPHla2HTYaX2PPfxfNAufMJvJFG1e0CUUBlaxY6Rpf227vLvOF1LSuqHho25RUkjWC6toJN5VbhcA+Vxgdws4haDXZew2Kna69Xq+IOyiH9tJ54qZ54ZurMQLEbqsG8Dfh6YLomMklEbxuVhO4tYSFTdGWf1FWJzO4bcK7tlAtcG/DBmK0sVO5vTCxopnSg3RfmUDuhWOQxtycKDb0OmFbCA7XZGEEiwSiqtusxp52jeRJOrcqw3AA1jYgEai/fyx00WF080eZulwlLqqVjyDsmlQ5gtZTCSCQrvjRgASh53B0uDprjnZYTBJleNQmTH9Rt2qj2ckrZKqoSapulPIqgCNQXBXe7RtpoRw53wRUCJsbXMGpWUReXHMUYXwCivNQnEUJsqLKdo0qKqop4wCsCrdwdCxLAgeVuPffBctI6KJkjv8ALhZMla5xtwhefOMzGa9UEbqN8ALudgx21bf7+fHjpg5sFKaQvJ8X6oXqTdXbRMa+E3kjli4x7optus3x4FLqBsTyXvqsE4myigOIpwveIopj1ReceKJE9I3+kpvNP7ox1+G/9P8ANI6r++PgnlB7K+Q+WOSffMU6bshYxFsxq1V2Qmlhs62uO1JqLgjB1wIGX/2P6LDaQ+iC9lc+zKqqDAtTa6tdmUHdAIBYAAXbuBNtcNaukpoYRIW9tEDDNI+QtutuzmeVkGZGkmqHmVpGjJY87XDLe9vLhrjyopoZKPrMbY+StHNI2bISsnP6yPNBSmpd4xMqWYLcqbGxIXxx4KOF1H1ra2U6zxNkvoqvpPhkSsIklMt13kBFgiknsgA+A154MwfpmC4bbv5rOsuJALo4rq+XLKMzS1DVDPuLErKqgEgn6vEWuT+HCWOFlXUZGtygb8oxzzDHcm6oZamsXLxmX0yUylg3V3HV7hYLbc4eN8FiKH2r2fILd+fzWJlcI+qTr2Vhm+3zDL4powBPNvL3hSujsBz5Wv388ZQ4UXVLmO2H67K0lX+EHclVj0FY+VvVvWSP1iMzxPqhQn6vNWtrcaa28cbtkhbWNiDALHcb3VHNkMGYldnQx7NT5p8jiuPG8jVMO2KZlsc9ZNEtpNmFroaq1hMlVMY2+an7p+B1w6hrXU0jTwRqEvfAJGkeaFNjdopMuqDHKGEZbdlQ8VbhvAd45948sN66lZWRZ2bjZB08ron2fsjiPN+o/lWqjAkCtEy2OhvEtjcfV1Bv3DCLoF/Sjdpv9UeH5S9zVQ09fU1VBUVhq6hJYmPZQhIzwNlA8Dxve4weYYoalsIYCD+axzvfGXk2surJ88qqzLanemKPBe8igbzru3tysdCN4YpUU0VPVtAFweFI5XSQkXVL0Z0E00k4hqWpyFQsVRW3rlvtcLa6+ODcYdHGxt23WNCHOJ1VhDtBWJmgpTUu0azBCGC6jxsuBjRwuo+tl1stBPI2oyX0XdtBtNNUZglBTyGJN8I7p7RIuWseQAFvMHGEFG2OlM7xc9jstJJi6XI1a8yz+fK64QvM89OwQkSm7KCbEhuJtqbHj8cWipY6unLw0BwvtyvHzPilAJuCtXSLntXS1AENS4SRA4WykLy07PDnri+GUkM8Z6jdQqVc8jHjKd1ybXVmZU4p53rGBlF+rjG6qWAPf2r31JGNqGOmlzx5NuTuvJnyMs4lWm1O2M65dSSR9iWpU7zj6u6Be3cSfdgWkw9j6l7Ts3hazVDhCCOVmgmmYU01LWzzxGWMVETHedL6XNhvBb8Rw4HhikrGtzslYAbaEaKzHF1nNdpymYMJbI9Zx6ovOPPVRI3pOhKZhIzDRlRh4gCx+IOOtwpwfS5R5pLWC0wKdOX1CyRI6kFWUEEd1sctK0teWnumzHaIayScTV1dOhuipHCGHAsoZmAPhvYMkGSGNjt7k/msAcxcUD9FX+kG/BJ/eGHOK/8AUbfyQdH/AHivP/57/iP+nFh/8Z8FUX9pXiv/ANO/8SnyXHrP/jPh+q8d/wBlbel3/PV/ql+bY8wb/rOA7q1f/cCu+lQh6SDdIJiZDIAdVDowUkeJ09cB4Q7JUOB5v9VvWjNELLXsBl+XVVLaWJDLHcSBmIuOIa29a1ufhjzEZKmKfMzY+QUpcj47O4VR0g0sHU00lIm7Thpk0BsWuuovxB3TY87YLwqZ7pHtlPi0WFY1oa1zdkSfTUOQX3h/Q9X+0Du287jAHScMRt53RHUHs11ydC57NT5p8jjXHR+I1Z4dsUzThBzdNENbF8Kr/wDql+YwVVD3fRYwkaqj6S9keuU1cK/pUHbUfXUcx94fEad2GGFYh0j0n7H5IWsps4zt4VH0f5utLQ1kzDfCsgC95K7oGvL92C8Sh608bG6X/hY0r8kbnFca1a1VJU1FTMoZbrDTg7iKTYhggtvHuJvzxqYnU9QyKNvqd/mqh2eJznn4Lp2CcfQMxFxcqef3Gxnig/5UZ+91KT+05e+h+oWN6t3YKqxRkkmwAu+t8e46C5rLK2HmwcuBjfPP+JHyxo0Ww7Xss96kL3l8DQ56qvoevc+YZXKn1uMR8ofhpA7BWY3LU6rZ0rgyV6RrqxRFA8WYgD44rg7gymc47aqVnilAC19LUZSaFTxWnAPoTi2D+KN/qq1jbOaFa9K/9BReR/urjDBgOrJ98rWt1Y1dVJBTT5bQU1QCDMGEUgt2HFyOJ58Lc8DOkliqpJI+Dr6LVrWuiaHISloqrKayMBrsSN0r7MqlgLEetrcjhp1Ia6AuPCEDHwSgJ8DHIp2s4iiwcRRVO0Gz1PWKFnS9r7rA2Zb9x/djeCpkgOZhWUsLZB4lQU3RxToN0T1e5+rEtl8fZA44LkxOR/iLW372WTaQAWBRIuTxLB9HjBjjtujqzukDwPI+OATMS/OdStwwBuUKkyvYKkp5FliMyuvPrDr4HvBwVLiMsrMr7WWTaVjTmG68Do8o+s63en6ze3t/rTfe779+Lf1SYMyAC3ovDSsLs3Kw3R3Rl+sLT9Zfe3+tO9fvv34n9UmyZLC3ayhpWZs6sc92TpqwIJgxKCwcNZreJ59+MYK2WAks54VpIGSWzLdl2zVNDA1MkYMb33w2pb8RPHSw8MVkqpXydQnVWETQ3IAqFei+g394iUj7Be6+XC9vXBjsXnczKbevKx9ijvcIlr8lgmg+jvGDFYAKNLW4Wtwtywvjnkjkzg6rd8TXNylDkXRpRKGW8zBgbbz33CdLqLW3rabxvxwc/FZnG+g9Fi2kjAVrkmx1JSOJIkYOLjeLsfeL2PuwPPWzTaPK0igbFsravo+tQpvOt+aNut6HA7HZDey1IuLKnybZCGlffhecXN2Uykqx72B4nBE1Y+YWcAs44WsN2ohOBDpstfVUSbK0wFSu6SlSd51voDbivdrr54J9rk8J5bssjCyxHdcmW7A0MIa0RYsCpLneNjoQO7GsuIzyak/ks20sYGy2ZJsRR0rF40LMQReQ7xAOhA7r88eT1804Gc7L1lNGw6BaKfo9oUl61Y2uDvBS5Kg8RZfA6juxZ+JTuYGHZQUzA7MF4fo7pC5lLT9YW3t/rTe/fe3HHoxOYM6dhb0XgpWZs3KsM82Up6rcaTfEkdt2VGs4tw156664ygrZIbhux3HCu+BryteU7IQQS/SCZJpj/rJW3iOWlgANPDFpa572dMWDewXjYA03WnOdhaSqlaaYzMzf7Q2A7gOQ8PE4tT4jNAzLHay8fSskOYqV+w1NOI1ladhGu6gMp0H8fHwGJFiEsdywAXUdTMcMq8ybCUhhSBjKY42Z1UyHQkW0PEAcRbnjwYhLnLxa53Xvs7CA3stlFsXAkyzu80zoLR9c+8F7rafE3xH1zywsAAB3tyoKdubN2ROBgJbrOIopiKLy+PQvQpjwrxYGPV41ZxQbqcqHFm7KcqDEK8bsocecqwUPDE/yVuVhcUHvKjVnF3bKcqDGDN1YqY3VVMQq3Cgx6VVqgxFHKY8dsvAs4jdldYxGqFZx6FUqYnCnK8nHjFYLOPHbKLBxQ+6q8KY15XnKhxU7qw3WcXKqNivWPFZTEU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s://jphmun.files.wordpress.com/2011/10/united-nations-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95" y="4251042"/>
            <a:ext cx="3913505" cy="260695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un.org/depts/dhl/maplib/images_maplib/unflag.gif"/>
          <p:cNvPicPr>
            <a:picLocks noChangeAspect="1" noChangeArrowheads="1"/>
          </p:cNvPicPr>
          <p:nvPr/>
        </p:nvPicPr>
        <p:blipFill rotWithShape="1">
          <a:blip r:embed="rId3">
            <a:extLst>
              <a:ext uri="{28A0092B-C50C-407E-A947-70E740481C1C}">
                <a14:useLocalDpi xmlns:a14="http://schemas.microsoft.com/office/drawing/2010/main" val="0"/>
              </a:ext>
            </a:extLst>
          </a:blip>
          <a:srcRect l="20754" t="11887" r="20754" b="13963"/>
          <a:stretch/>
        </p:blipFill>
        <p:spPr bwMode="auto">
          <a:xfrm>
            <a:off x="5867400" y="4202307"/>
            <a:ext cx="3124200" cy="2640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800" b="1" dirty="0" smtClean="0"/>
              <a:t>The Cold War</a:t>
            </a:r>
            <a:endParaRPr lang="en-US" sz="4800" b="1" dirty="0"/>
          </a:p>
        </p:txBody>
      </p:sp>
      <p:sp>
        <p:nvSpPr>
          <p:cNvPr id="3" name="Content Placeholder 2"/>
          <p:cNvSpPr>
            <a:spLocks noGrp="1"/>
          </p:cNvSpPr>
          <p:nvPr>
            <p:ph idx="1"/>
          </p:nvPr>
        </p:nvSpPr>
        <p:spPr>
          <a:xfrm>
            <a:off x="457200" y="990600"/>
            <a:ext cx="8229600" cy="1219199"/>
          </a:xfrm>
        </p:spPr>
        <p:txBody>
          <a:bodyPr>
            <a:normAutofit fontScale="92500"/>
          </a:bodyPr>
          <a:lstStyle/>
          <a:p>
            <a:r>
              <a:rPr lang="en-US" b="1" dirty="0" smtClean="0"/>
              <a:t>Communism (USSR) vs. Democracy (USA)</a:t>
            </a:r>
          </a:p>
          <a:p>
            <a:r>
              <a:rPr lang="en-US" b="1" dirty="0" smtClean="0"/>
              <a:t>Competing Ideologies</a:t>
            </a:r>
          </a:p>
        </p:txBody>
      </p:sp>
      <p:graphicFrame>
        <p:nvGraphicFramePr>
          <p:cNvPr id="4" name="Table 3"/>
          <p:cNvGraphicFramePr>
            <a:graphicFrameLocks noGrp="1"/>
          </p:cNvGraphicFramePr>
          <p:nvPr>
            <p:extLst>
              <p:ext uri="{D42A27DB-BD31-4B8C-83A1-F6EECF244321}">
                <p14:modId xmlns:p14="http://schemas.microsoft.com/office/powerpoint/2010/main" val="563693498"/>
              </p:ext>
            </p:extLst>
          </p:nvPr>
        </p:nvGraphicFramePr>
        <p:xfrm>
          <a:off x="533400" y="2133600"/>
          <a:ext cx="8382000" cy="5034280"/>
        </p:xfrm>
        <a:graphic>
          <a:graphicData uri="http://schemas.openxmlformats.org/drawingml/2006/table">
            <a:tbl>
              <a:tblPr firstRow="1" bandRow="1">
                <a:tableStyleId>{5C22544A-7EE6-4342-B048-85BDC9FD1C3A}</a:tableStyleId>
              </a:tblPr>
              <a:tblGrid>
                <a:gridCol w="1600200"/>
                <a:gridCol w="3987800"/>
                <a:gridCol w="2794000"/>
              </a:tblGrid>
              <a:tr h="370840">
                <a:tc>
                  <a:txBody>
                    <a:bodyPr/>
                    <a:lstStyle/>
                    <a:p>
                      <a:endParaRPr lang="en-US" dirty="0"/>
                    </a:p>
                  </a:txBody>
                  <a:tcPr/>
                </a:tc>
                <a:tc>
                  <a:txBody>
                    <a:bodyPr/>
                    <a:lstStyle/>
                    <a:p>
                      <a:r>
                        <a:rPr lang="en-US" dirty="0" smtClean="0"/>
                        <a:t>Western Democracies</a:t>
                      </a:r>
                      <a:endParaRPr lang="en-US" dirty="0"/>
                    </a:p>
                  </a:txBody>
                  <a:tcPr/>
                </a:tc>
                <a:tc>
                  <a:txBody>
                    <a:bodyPr/>
                    <a:lstStyle/>
                    <a:p>
                      <a:r>
                        <a:rPr lang="en-US" dirty="0" smtClean="0"/>
                        <a:t>Soviet Communism</a:t>
                      </a:r>
                      <a:endParaRPr lang="en-US" dirty="0"/>
                    </a:p>
                  </a:txBody>
                  <a:tcPr/>
                </a:tc>
              </a:tr>
              <a:tr h="370840">
                <a:tc>
                  <a:txBody>
                    <a:bodyPr/>
                    <a:lstStyle/>
                    <a:p>
                      <a:r>
                        <a:rPr lang="en-US" dirty="0" smtClean="0"/>
                        <a:t>Political System</a:t>
                      </a:r>
                      <a:endParaRPr lang="en-US" dirty="0"/>
                    </a:p>
                  </a:txBody>
                  <a:tcPr/>
                </a:tc>
                <a:tc>
                  <a:txBody>
                    <a:bodyPr/>
                    <a:lstStyle/>
                    <a:p>
                      <a:pPr marL="285750" indent="-285750">
                        <a:buFont typeface="Arial" panose="020B0604020202020204" pitchFamily="34" charset="0"/>
                        <a:buChar char="•"/>
                      </a:pPr>
                      <a:r>
                        <a:rPr lang="en-US" dirty="0" smtClean="0"/>
                        <a:t>Citizens elect leaders</a:t>
                      </a:r>
                    </a:p>
                    <a:p>
                      <a:pPr marL="285750" indent="-285750">
                        <a:buFont typeface="Arial" panose="020B0604020202020204" pitchFamily="34" charset="0"/>
                        <a:buChar char="•"/>
                      </a:pPr>
                      <a:r>
                        <a:rPr lang="en-US" dirty="0" smtClean="0"/>
                        <a:t>Citizens have the right to form political parties</a:t>
                      </a:r>
                      <a:endParaRPr lang="en-US" dirty="0"/>
                    </a:p>
                  </a:txBody>
                  <a:tcPr/>
                </a:tc>
                <a:tc>
                  <a:txBody>
                    <a:bodyPr/>
                    <a:lstStyle/>
                    <a:p>
                      <a:pPr marL="285750" indent="-285750">
                        <a:buFont typeface="Arial" panose="020B0604020202020204" pitchFamily="34" charset="0"/>
                        <a:buChar char="•"/>
                      </a:pPr>
                      <a:r>
                        <a:rPr lang="en-US" dirty="0" smtClean="0"/>
                        <a:t>USSR – dictatorship controlled by Communist</a:t>
                      </a:r>
                      <a:r>
                        <a:rPr lang="en-US" baseline="0" dirty="0" smtClean="0"/>
                        <a:t> Party</a:t>
                      </a:r>
                    </a:p>
                    <a:p>
                      <a:pPr marL="742950" lvl="1" indent="-285750">
                        <a:buFont typeface="Arial" panose="020B0604020202020204" pitchFamily="34" charset="0"/>
                        <a:buChar char="•"/>
                      </a:pPr>
                      <a:r>
                        <a:rPr lang="en-US" baseline="0" dirty="0" smtClean="0"/>
                        <a:t>The only political party allowed</a:t>
                      </a:r>
                    </a:p>
                  </a:txBody>
                  <a:tcPr/>
                </a:tc>
              </a:tr>
              <a:tr h="370840">
                <a:tc>
                  <a:txBody>
                    <a:bodyPr/>
                    <a:lstStyle/>
                    <a:p>
                      <a:r>
                        <a:rPr lang="en-US" dirty="0" smtClean="0"/>
                        <a:t>Individual Rights</a:t>
                      </a:r>
                      <a:endParaRPr lang="en-US" dirty="0"/>
                    </a:p>
                  </a:txBody>
                  <a:tcPr/>
                </a:tc>
                <a:tc>
                  <a:txBody>
                    <a:bodyPr/>
                    <a:lstStyle/>
                    <a:p>
                      <a:pPr marL="285750" indent="-285750">
                        <a:buFont typeface="Arial" panose="020B0604020202020204" pitchFamily="34" charset="0"/>
                        <a:buChar char="•"/>
                      </a:pPr>
                      <a:r>
                        <a:rPr lang="en-US" dirty="0" smtClean="0"/>
                        <a:t>Basic civil rights</a:t>
                      </a:r>
                    </a:p>
                    <a:p>
                      <a:pPr marL="742950" lvl="1" indent="-285750">
                        <a:buFont typeface="Arial" panose="020B0604020202020204" pitchFamily="34" charset="0"/>
                        <a:buChar char="•"/>
                      </a:pPr>
                      <a:r>
                        <a:rPr lang="en-US" dirty="0" smtClean="0"/>
                        <a:t>Free speech</a:t>
                      </a:r>
                    </a:p>
                    <a:p>
                      <a:pPr marL="742950" lvl="1" indent="-285750">
                        <a:buFont typeface="Arial" panose="020B0604020202020204" pitchFamily="34" charset="0"/>
                        <a:buChar char="•"/>
                      </a:pPr>
                      <a:r>
                        <a:rPr lang="en-US" dirty="0" smtClean="0"/>
                        <a:t>Freedom</a:t>
                      </a:r>
                      <a:r>
                        <a:rPr lang="en-US" baseline="0" dirty="0" smtClean="0"/>
                        <a:t> of press</a:t>
                      </a:r>
                    </a:p>
                    <a:p>
                      <a:pPr marL="742950" lvl="1" indent="-285750">
                        <a:buFont typeface="Arial" panose="020B0604020202020204" pitchFamily="34" charset="0"/>
                        <a:buChar char="•"/>
                      </a:pPr>
                      <a:r>
                        <a:rPr lang="en-US" baseline="0" dirty="0" smtClean="0"/>
                        <a:t>Freedom of religion</a:t>
                      </a:r>
                      <a:endParaRPr lang="en-US" dirty="0"/>
                    </a:p>
                  </a:txBody>
                  <a:tcPr/>
                </a:tc>
                <a:tc>
                  <a:txBody>
                    <a:bodyPr/>
                    <a:lstStyle/>
                    <a:p>
                      <a:pPr marL="285750" indent="-285750">
                        <a:buFont typeface="Arial" panose="020B0604020202020204" pitchFamily="34" charset="0"/>
                        <a:buChar char="•"/>
                      </a:pPr>
                      <a:r>
                        <a:rPr lang="en-US" dirty="0" smtClean="0"/>
                        <a:t>Citizens had few rights</a:t>
                      </a:r>
                    </a:p>
                    <a:p>
                      <a:pPr marL="285750" indent="-285750">
                        <a:buFont typeface="Arial" panose="020B0604020202020204" pitchFamily="34" charset="0"/>
                        <a:buChar char="•"/>
                      </a:pPr>
                      <a:r>
                        <a:rPr lang="en-US" dirty="0" smtClean="0"/>
                        <a:t>Censorship</a:t>
                      </a:r>
                    </a:p>
                    <a:p>
                      <a:pPr marL="285750" indent="-285750">
                        <a:buFont typeface="Arial" panose="020B0604020202020204" pitchFamily="34" charset="0"/>
                        <a:buChar char="•"/>
                      </a:pPr>
                      <a:r>
                        <a:rPr lang="en-US" dirty="0" smtClean="0"/>
                        <a:t>Secret police</a:t>
                      </a:r>
                    </a:p>
                    <a:p>
                      <a:pPr marL="285750" indent="-285750">
                        <a:buFont typeface="Arial" panose="020B0604020202020204" pitchFamily="34" charset="0"/>
                        <a:buChar char="•"/>
                      </a:pPr>
                      <a:r>
                        <a:rPr lang="en-US" dirty="0" smtClean="0"/>
                        <a:t>Religion discouraged</a:t>
                      </a:r>
                      <a:endParaRPr lang="en-US" dirty="0"/>
                    </a:p>
                  </a:txBody>
                  <a:tcPr/>
                </a:tc>
              </a:tr>
              <a:tr h="370840">
                <a:tc>
                  <a:txBody>
                    <a:bodyPr/>
                    <a:lstStyle/>
                    <a:p>
                      <a:r>
                        <a:rPr lang="en-US" dirty="0" smtClean="0"/>
                        <a:t>Economic System</a:t>
                      </a:r>
                      <a:endParaRPr lang="en-US" dirty="0"/>
                    </a:p>
                  </a:txBody>
                  <a:tcPr/>
                </a:tc>
                <a:tc>
                  <a:txBody>
                    <a:bodyPr/>
                    <a:lstStyle/>
                    <a:p>
                      <a:pPr marL="285750" indent="-285750">
                        <a:buFont typeface="Arial" panose="020B0604020202020204" pitchFamily="34" charset="0"/>
                        <a:buChar char="•"/>
                      </a:pPr>
                      <a:r>
                        <a:rPr lang="en-US" dirty="0" smtClean="0"/>
                        <a:t>Economic freedom</a:t>
                      </a:r>
                    </a:p>
                    <a:p>
                      <a:pPr marL="285750" indent="-285750">
                        <a:buFont typeface="Arial" panose="020B0604020202020204" pitchFamily="34" charset="0"/>
                        <a:buChar char="•"/>
                      </a:pPr>
                      <a:r>
                        <a:rPr lang="en-US" dirty="0" smtClean="0"/>
                        <a:t>People &amp; corporations can own land &amp; businesses</a:t>
                      </a:r>
                    </a:p>
                    <a:p>
                      <a:pPr marL="285750" indent="-285750">
                        <a:buFont typeface="Arial" panose="020B0604020202020204" pitchFamily="34" charset="0"/>
                        <a:buChar char="•"/>
                      </a:pPr>
                      <a:r>
                        <a:rPr lang="en-US" dirty="0" smtClean="0"/>
                        <a:t>Goods &amp; services provided for a profit</a:t>
                      </a:r>
                      <a:endParaRPr lang="en-US" dirty="0"/>
                    </a:p>
                  </a:txBody>
                  <a:tcPr/>
                </a:tc>
                <a:tc>
                  <a:txBody>
                    <a:bodyPr/>
                    <a:lstStyle/>
                    <a:p>
                      <a:pPr marL="285750" indent="-285750">
                        <a:buFont typeface="Arial" panose="020B0604020202020204" pitchFamily="34" charset="0"/>
                        <a:buChar char="•"/>
                      </a:pPr>
                      <a:r>
                        <a:rPr lang="en-US" dirty="0" smtClean="0"/>
                        <a:t>No private property</a:t>
                      </a:r>
                    </a:p>
                    <a:p>
                      <a:pPr marL="285750" indent="-285750">
                        <a:buFont typeface="Arial" panose="020B0604020202020204" pitchFamily="34" charset="0"/>
                        <a:buChar char="•"/>
                      </a:pPr>
                      <a:r>
                        <a:rPr lang="en-US" dirty="0" smtClean="0"/>
                        <a:t>Govt. controls economy</a:t>
                      </a:r>
                    </a:p>
                    <a:p>
                      <a:pPr marL="285750" indent="-285750">
                        <a:buFont typeface="Arial" panose="020B0604020202020204" pitchFamily="34" charset="0"/>
                        <a:buChar char="•"/>
                      </a:pPr>
                      <a:r>
                        <a:rPr lang="en-US" dirty="0" smtClean="0"/>
                        <a:t>State-owned collective farms</a:t>
                      </a:r>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2">
      <a:dk1>
        <a:sysClr val="windowText" lastClr="000000"/>
      </a:dk1>
      <a:lt1>
        <a:sysClr val="window" lastClr="FFFFFF"/>
      </a:lt1>
      <a:dk2>
        <a:srgbClr val="666666"/>
      </a:dk2>
      <a:lt2>
        <a:srgbClr val="D2D2D2"/>
      </a:lt2>
      <a:accent1>
        <a:srgbClr val="C00000"/>
      </a:accent1>
      <a:accent2>
        <a:srgbClr val="800000"/>
      </a:accent2>
      <a:accent3>
        <a:srgbClr val="9C007F"/>
      </a:accent3>
      <a:accent4>
        <a:srgbClr val="68007F"/>
      </a:accent4>
      <a:accent5>
        <a:srgbClr val="005BD3"/>
      </a:accent5>
      <a:accent6>
        <a:srgbClr val="00349E"/>
      </a:accent6>
      <a:hlink>
        <a:srgbClr val="17BBFD"/>
      </a:hlink>
      <a:folHlink>
        <a:srgbClr val="F5454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4364</TotalTime>
  <Words>2025</Words>
  <Application>Microsoft Office PowerPoint</Application>
  <PresentationFormat>On-screen Show (4:3)</PresentationFormat>
  <Paragraphs>326</Paragraphs>
  <Slides>55</Slides>
  <Notes>10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Verve</vt:lpstr>
      <vt:lpstr>THE COLD WAR</vt:lpstr>
      <vt:lpstr>RESULTS OF WWII</vt:lpstr>
      <vt:lpstr>RESULTS – VE DAY!</vt:lpstr>
      <vt:lpstr>RESULTS – VE DAY!</vt:lpstr>
      <vt:lpstr>RESULTS – VE DAY!</vt:lpstr>
      <vt:lpstr>RESULTS – VJ DAY!</vt:lpstr>
      <vt:lpstr>PowerPoint Presentation</vt:lpstr>
      <vt:lpstr>United Nations</vt:lpstr>
      <vt:lpstr>The Cold War</vt:lpstr>
      <vt:lpstr>PowerPoint Presentation</vt:lpstr>
      <vt:lpstr>USSR GOALS</vt:lpstr>
      <vt:lpstr>USA GOALS</vt:lpstr>
      <vt:lpstr>PowerPoint Presentation</vt:lpstr>
      <vt:lpstr>THE IRON CURTAIN</vt:lpstr>
      <vt:lpstr>PowerPoint Presentation</vt:lpstr>
      <vt:lpstr>NATO CREATED</vt:lpstr>
      <vt:lpstr>Who Signed NATO – The Founders</vt:lpstr>
      <vt:lpstr>Expansion of NATO During Cold War</vt:lpstr>
      <vt:lpstr>NATO Now Also Includes</vt:lpstr>
      <vt:lpstr>The Warsaw Pact –The communist alliance </vt:lpstr>
      <vt:lpstr>Germany Divided</vt:lpstr>
      <vt:lpstr>Germany Divided!</vt:lpstr>
      <vt:lpstr>PowerPoint Presentation</vt:lpstr>
      <vt:lpstr>Which country does the pink territory belong to? </vt:lpstr>
      <vt:lpstr>Berlin by satellite - 2013</vt:lpstr>
      <vt:lpstr>THE BERLIN WALL</vt:lpstr>
      <vt:lpstr>PowerPoint Presentation</vt:lpstr>
      <vt:lpstr>THE BERLIN AIRLIFT</vt:lpstr>
      <vt:lpstr>PowerPoint Presentation</vt:lpstr>
      <vt:lpstr>ARMS RACE</vt:lpstr>
      <vt:lpstr>ARMS RACE</vt:lpstr>
      <vt:lpstr>PowerPoint Presentation</vt:lpstr>
      <vt:lpstr>The Korean &amp; Vietnam Wars</vt:lpstr>
      <vt:lpstr>Policy of foreign containment</vt:lpstr>
      <vt:lpstr>CONTAINMENT</vt:lpstr>
      <vt:lpstr>Containment Policy:   </vt:lpstr>
      <vt:lpstr>COMMUNISM IN CHINA</vt:lpstr>
      <vt:lpstr>Containment Policy: China</vt:lpstr>
      <vt:lpstr>Containment Policy: China</vt:lpstr>
      <vt:lpstr>KOREAN WAR 1950 - 1953</vt:lpstr>
      <vt:lpstr>Containment Policy: Korean War</vt:lpstr>
      <vt:lpstr>Containment Policy: Korean War</vt:lpstr>
      <vt:lpstr>Containment Policy: Korean War</vt:lpstr>
      <vt:lpstr>Containment Policy: Korean War</vt:lpstr>
      <vt:lpstr>Containment Policy: Korean War</vt:lpstr>
      <vt:lpstr>PowerPoint Presentation</vt:lpstr>
      <vt:lpstr>VIETNAM WAR 1954 - 1975</vt:lpstr>
      <vt:lpstr>Effects of Cold War (new military technology)</vt:lpstr>
      <vt:lpstr>Soviet Cold War Propaganda</vt:lpstr>
      <vt:lpstr>American Cold War propaganda </vt:lpstr>
      <vt:lpstr>PowerPoint Presentation</vt:lpstr>
      <vt:lpstr>Futurism </vt:lpstr>
      <vt:lpstr>PowerPoint Presentation</vt:lpstr>
      <vt:lpstr>Music  Leningrad Symphony</vt:lpstr>
      <vt:lpstr>Literature spy novels</vt:lpstr>
    </vt:vector>
  </TitlesOfParts>
  <Company>RRISD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WWII</dc:title>
  <dc:creator>007andersone</dc:creator>
  <cp:lastModifiedBy>e136126</cp:lastModifiedBy>
  <cp:revision>310</cp:revision>
  <cp:lastPrinted>2015-04-20T13:57:41Z</cp:lastPrinted>
  <dcterms:created xsi:type="dcterms:W3CDTF">2011-05-09T20:47:55Z</dcterms:created>
  <dcterms:modified xsi:type="dcterms:W3CDTF">2016-04-20T16:18:57Z</dcterms:modified>
</cp:coreProperties>
</file>