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BFB6-064C-44A5-A20B-B6E54BFFF8F5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030-9187-48B7-846F-4F83F256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75"/>
                    </a14:imgEffect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25A1-74A6-4467-B350-37872A5812A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9B29-DDDE-4B44-BE27-B3C7180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YtYdjbpBk6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Wa10pACDRD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768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smtClean="0"/>
              <a:t>Mikhail Gorbachev:</a:t>
            </a:r>
          </a:p>
          <a:p>
            <a:pPr lvl="1"/>
            <a:r>
              <a:rPr lang="en-US" sz="4400" dirty="0" smtClean="0"/>
              <a:t>Became Premier of the Soviet Union in 1985</a:t>
            </a:r>
          </a:p>
          <a:p>
            <a:pPr lvl="1"/>
            <a:r>
              <a:rPr lang="en-US" sz="4400" dirty="0" smtClean="0"/>
              <a:t>USSR was falling behind Western democracies so he embarked on </a:t>
            </a:r>
            <a:r>
              <a:rPr lang="en-US" sz="4600" dirty="0" smtClean="0"/>
              <a:t>economic</a:t>
            </a:r>
            <a:r>
              <a:rPr lang="en-US" sz="4400" dirty="0" smtClean="0"/>
              <a:t> and diplomatic reforms</a:t>
            </a:r>
          </a:p>
          <a:p>
            <a:pPr lvl="2"/>
            <a:r>
              <a:rPr lang="en-US" sz="4400" dirty="0" smtClean="0"/>
              <a:t>Agricultural production</a:t>
            </a:r>
          </a:p>
          <a:p>
            <a:pPr lvl="2"/>
            <a:r>
              <a:rPr lang="en-US" sz="4400" dirty="0" smtClean="0"/>
              <a:t>Industrial production</a:t>
            </a:r>
            <a:endParaRPr lang="en-US" sz="4400" dirty="0"/>
          </a:p>
          <a:p>
            <a:pPr lvl="1">
              <a:buFontTx/>
              <a:buChar char="-"/>
            </a:pPr>
            <a:r>
              <a:rPr lang="en-US" sz="4400" b="1" i="1" dirty="0" smtClean="0"/>
              <a:t>Perestroika</a:t>
            </a:r>
            <a:r>
              <a:rPr lang="en-US" sz="4400" dirty="0" smtClean="0"/>
              <a:t> – reorganization of Soviet system: more economic freedom, more voice in government</a:t>
            </a:r>
          </a:p>
          <a:p>
            <a:pPr lvl="1">
              <a:buFontTx/>
              <a:buChar char="-"/>
            </a:pPr>
            <a:r>
              <a:rPr lang="en-US" sz="4400" b="1" i="1" dirty="0" smtClean="0"/>
              <a:t>Glasnost</a:t>
            </a:r>
            <a:r>
              <a:rPr lang="en-US" sz="4400" i="1" dirty="0" smtClean="0"/>
              <a:t> </a:t>
            </a:r>
            <a:r>
              <a:rPr lang="en-US" sz="4400" dirty="0" smtClean="0"/>
              <a:t>– increased freedom of speech, freedom of the press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i="1" dirty="0" smtClean="0"/>
              <a:t>These were supposed to make the USSR more efficient and less corrupt, but they led to public discontent and nationalistic uprisings among Soviet satellite states</a:t>
            </a:r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4038600" cy="29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New Technologies - </a:t>
            </a:r>
          </a:p>
          <a:p>
            <a:pPr marL="566928" indent="-457200">
              <a:defRPr/>
            </a:pPr>
            <a:r>
              <a:rPr lang="en-US" dirty="0"/>
              <a:t>	</a:t>
            </a:r>
            <a:r>
              <a:rPr lang="en-US" dirty="0" smtClean="0"/>
              <a:t>Nuclear launch technologies: from planes, 		submarines, intercontinental launches</a:t>
            </a:r>
          </a:p>
          <a:p>
            <a:pPr marL="566928" indent="-457200">
              <a:defRPr/>
            </a:pPr>
            <a:r>
              <a:rPr lang="en-US" dirty="0"/>
              <a:t>	</a:t>
            </a:r>
            <a:r>
              <a:rPr lang="en-US" dirty="0" smtClean="0"/>
              <a:t>Improved jet fighters, tanks, submarines</a:t>
            </a:r>
          </a:p>
          <a:p>
            <a:pPr marL="566928" indent="-457200">
              <a:defRPr/>
            </a:pPr>
            <a:r>
              <a:rPr lang="en-US" dirty="0"/>
              <a:t>	</a:t>
            </a:r>
            <a:r>
              <a:rPr lang="en-US" dirty="0" smtClean="0"/>
              <a:t>Space Race: emphasis on Math &amp; Science 	education, satellites, spacecraft, Space   	exploration, and </a:t>
            </a:r>
            <a:r>
              <a:rPr lang="en-US" dirty="0" err="1" smtClean="0"/>
              <a:t>velcro</a:t>
            </a:r>
            <a:endParaRPr lang="en-US" dirty="0"/>
          </a:p>
          <a:p>
            <a:pPr marL="109728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Gorbachev: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Increased negotiation with the USA &amp; NATO.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Worked with Reagan to end the arms race and limit nuclear weapons.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67" y="1600200"/>
            <a:ext cx="34352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Ronald Reagan:</a:t>
            </a:r>
            <a:endParaRPr lang="en-US" dirty="0" smtClean="0"/>
          </a:p>
          <a:p>
            <a:pPr lvl="1"/>
            <a:r>
              <a:rPr lang="en-US" dirty="0" smtClean="0"/>
              <a:t>Republican President of the US (40</a:t>
            </a:r>
            <a:r>
              <a:rPr lang="en-US" baseline="30000" dirty="0" smtClean="0"/>
              <a:t>th</a:t>
            </a:r>
            <a:r>
              <a:rPr lang="en-US" dirty="0" smtClean="0"/>
              <a:t> POTUS)</a:t>
            </a:r>
          </a:p>
          <a:p>
            <a:pPr lvl="1"/>
            <a:r>
              <a:rPr lang="en-US" dirty="0" smtClean="0"/>
              <a:t>Committed to putting an end to Communism</a:t>
            </a:r>
          </a:p>
          <a:p>
            <a:pPr lvl="1"/>
            <a:r>
              <a:rPr lang="en-US" dirty="0" smtClean="0"/>
              <a:t>Used US forces to prevent spread of Communism worldwide</a:t>
            </a:r>
          </a:p>
          <a:p>
            <a:pPr lvl="2"/>
            <a:r>
              <a:rPr lang="en-US" dirty="0" smtClean="0"/>
              <a:t>Nicaragua</a:t>
            </a:r>
          </a:p>
          <a:p>
            <a:pPr lvl="2"/>
            <a:r>
              <a:rPr lang="en-US" dirty="0" smtClean="0"/>
              <a:t>Grenada</a:t>
            </a:r>
          </a:p>
          <a:p>
            <a:pPr lvl="2"/>
            <a:r>
              <a:rPr lang="en-US" dirty="0" smtClean="0"/>
              <a:t>Afghanistan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9" y="1600200"/>
            <a:ext cx="36192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i="1" dirty="0" smtClean="0">
                <a:hlinkClick r:id="rId2"/>
              </a:rPr>
              <a:t>“Mr. Gorbachev, tear down this wall!”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6" y="1524000"/>
            <a:ext cx="5098473" cy="4525963"/>
          </a:xfrm>
        </p:spPr>
        <p:txBody>
          <a:bodyPr/>
          <a:lstStyle/>
          <a:p>
            <a:r>
              <a:rPr lang="en-US" dirty="0" smtClean="0"/>
              <a:t>Reagan:</a:t>
            </a:r>
          </a:p>
          <a:p>
            <a:pPr lvl="1"/>
            <a:r>
              <a:rPr lang="en-US" dirty="0" smtClean="0"/>
              <a:t>Brandenburg Gate Speech: 1987</a:t>
            </a:r>
          </a:p>
          <a:p>
            <a:pPr lvl="1"/>
            <a:r>
              <a:rPr lang="en-US" dirty="0" smtClean="0"/>
              <a:t>Challenge to USSR to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destroy the Berlin Wall.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25573"/>
            <a:ext cx="5257800" cy="43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 of the Berlin Wall 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November </a:t>
            </a:r>
            <a:r>
              <a:rPr lang="en-US" dirty="0">
                <a:hlinkClick r:id="rId2"/>
              </a:rPr>
              <a:t>9, 1989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595018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Seen as the symbolic end of the Cold War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729037" cy="25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4" y="1295400"/>
            <a:ext cx="4800600" cy="319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403860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" y="20782"/>
            <a:ext cx="4038600" cy="4525963"/>
          </a:xfrm>
        </p:spPr>
        <p:txBody>
          <a:bodyPr/>
          <a:lstStyle/>
          <a:p>
            <a:r>
              <a:rPr lang="en-US" b="1" dirty="0" smtClean="0"/>
              <a:t>Lech Walesa</a:t>
            </a:r>
          </a:p>
          <a:p>
            <a:pPr lvl="1"/>
            <a:r>
              <a:rPr lang="en-US" dirty="0" smtClean="0"/>
              <a:t>Polish Worker</a:t>
            </a:r>
          </a:p>
          <a:p>
            <a:pPr lvl="1"/>
            <a:r>
              <a:rPr lang="en-US" dirty="0" smtClean="0"/>
              <a:t>Organized the Solidarity movement, and fought for worker’s rights</a:t>
            </a:r>
          </a:p>
          <a:p>
            <a:pPr lvl="1"/>
            <a:r>
              <a:rPr lang="en-US" dirty="0" smtClean="0"/>
              <a:t>Helped move Poland away from Communism</a:t>
            </a:r>
          </a:p>
          <a:p>
            <a:pPr lvl="1"/>
            <a:r>
              <a:rPr lang="en-US" dirty="0" smtClean="0"/>
              <a:t>Became President of Poland after fall of Soviet Union until 1995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3314602"/>
            <a:ext cx="4038600" cy="4525963"/>
          </a:xfrm>
        </p:spPr>
        <p:txBody>
          <a:bodyPr/>
          <a:lstStyle/>
          <a:p>
            <a:r>
              <a:rPr lang="en-US" sz="2400" b="1" dirty="0" smtClean="0"/>
              <a:t>Pope John Paul II</a:t>
            </a:r>
          </a:p>
          <a:p>
            <a:pPr lvl="1"/>
            <a:r>
              <a:rPr lang="en-US" sz="2000" dirty="0" smtClean="0"/>
              <a:t>Head of the Roman Catholic Church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non-Italian Pope in 500 years.</a:t>
            </a:r>
          </a:p>
          <a:p>
            <a:pPr lvl="1"/>
            <a:r>
              <a:rPr lang="en-US" sz="2000" dirty="0" smtClean="0"/>
              <a:t>Born in Poland</a:t>
            </a:r>
          </a:p>
          <a:p>
            <a:pPr lvl="1"/>
            <a:r>
              <a:rPr lang="en-US" sz="2000" dirty="0" smtClean="0"/>
              <a:t>Helped inspire Polish nationalism, and independence from Soviet Control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814330"/>
            <a:ext cx="4667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483"/>
            <a:ext cx="4114800" cy="329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/>
          <a:lstStyle/>
          <a:p>
            <a:r>
              <a:rPr lang="en-US" dirty="0" smtClean="0"/>
              <a:t>Fall of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38600" cy="4525963"/>
          </a:xfrm>
        </p:spPr>
        <p:txBody>
          <a:bodyPr/>
          <a:lstStyle/>
          <a:p>
            <a:r>
              <a:rPr lang="en-US" dirty="0" smtClean="0"/>
              <a:t>Boris Yeltsin:</a:t>
            </a:r>
          </a:p>
          <a:p>
            <a:pPr lvl="1"/>
            <a:r>
              <a:rPr lang="en-US" dirty="0" smtClean="0"/>
              <a:t>Came into power after Communism collapses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Democratically elected President of the Russian Federation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7123267" cy="32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32" y="0"/>
            <a:ext cx="30289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World Conflict: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Korean War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Vietnam War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Iran-Contra (Nicaragua)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 smtClean="0"/>
              <a:t>	- Afghanistan</a:t>
            </a:r>
          </a:p>
          <a:p>
            <a:r>
              <a:rPr lang="en-US" altLang="en-US" dirty="0" smtClean="0"/>
              <a:t>Divided world into two camps, West vs. East or Democracy </a:t>
            </a:r>
            <a:r>
              <a:rPr lang="en-US" altLang="en-US" dirty="0"/>
              <a:t>vs. Communism</a:t>
            </a:r>
          </a:p>
          <a:p>
            <a:r>
              <a:rPr lang="en-US" altLang="en-US" dirty="0" smtClean="0"/>
              <a:t>The West supported very undemocratic governments because they weren’t communists.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en-US" altLang="en-US" dirty="0" smtClean="0"/>
              <a:t>Arms Race- 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Largest “peacetime” military buildup in                                                            history, countries main goal was to have more weapons than their enemy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Mutually Assured Destruction (MAD)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 Increase in number and destructive capabilities of nuclear weapons</a:t>
            </a:r>
          </a:p>
          <a:p>
            <a:pPr>
              <a:buFont typeface="Wingdings 3" pitchFamily="18" charset="2"/>
              <a:buNone/>
            </a:pPr>
            <a:r>
              <a:rPr lang="en-US" altLang="en-US" dirty="0"/>
              <a:t>  </a:t>
            </a:r>
            <a:r>
              <a:rPr lang="en-US" altLang="en-US" dirty="0" smtClean="0"/>
              <a:t>  - Led to more countries becoming a nuclear power </a:t>
            </a:r>
          </a:p>
          <a:p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283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End of the Cold War</vt:lpstr>
      <vt:lpstr>PowerPoint Presentation</vt:lpstr>
      <vt:lpstr>PowerPoint Presentation</vt:lpstr>
      <vt:lpstr>“Mr. Gorbachev, tear down this wall!”</vt:lpstr>
      <vt:lpstr>Fall of the Berlin Wall   November 9, 1989</vt:lpstr>
      <vt:lpstr>PowerPoint Presentation</vt:lpstr>
      <vt:lpstr>Fall of Soviet Union</vt:lpstr>
      <vt:lpstr>Effects of Cold War</vt:lpstr>
      <vt:lpstr>Effects of Cold War</vt:lpstr>
      <vt:lpstr>Effects of Cold War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Cold War</dc:title>
  <dc:creator>e122930</dc:creator>
  <cp:lastModifiedBy>e136126</cp:lastModifiedBy>
  <cp:revision>7</cp:revision>
  <cp:lastPrinted>2015-04-29T19:48:11Z</cp:lastPrinted>
  <dcterms:created xsi:type="dcterms:W3CDTF">2015-04-29T16:52:55Z</dcterms:created>
  <dcterms:modified xsi:type="dcterms:W3CDTF">2016-04-22T15:06:36Z</dcterms:modified>
</cp:coreProperties>
</file>