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1056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CA5E-08B0-4004-A352-C3DAA6D6AEC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A1E9-ABF9-451E-B20C-D2A7F510D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77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CA5E-08B0-4004-A352-C3DAA6D6AEC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A1E9-ABF9-451E-B20C-D2A7F510D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67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CA5E-08B0-4004-A352-C3DAA6D6AEC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A1E9-ABF9-451E-B20C-D2A7F510D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6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CA5E-08B0-4004-A352-C3DAA6D6AEC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A1E9-ABF9-451E-B20C-D2A7F510D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1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CA5E-08B0-4004-A352-C3DAA6D6AEC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A1E9-ABF9-451E-B20C-D2A7F510D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19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CA5E-08B0-4004-A352-C3DAA6D6AEC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A1E9-ABF9-451E-B20C-D2A7F510D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7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CA5E-08B0-4004-A352-C3DAA6D6AEC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A1E9-ABF9-451E-B20C-D2A7F510D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317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CA5E-08B0-4004-A352-C3DAA6D6AEC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A1E9-ABF9-451E-B20C-D2A7F510D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3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CA5E-08B0-4004-A352-C3DAA6D6AEC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A1E9-ABF9-451E-B20C-D2A7F510D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25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CA5E-08B0-4004-A352-C3DAA6D6AEC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A1E9-ABF9-451E-B20C-D2A7F510D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35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CA5E-08B0-4004-A352-C3DAA6D6AEC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A1E9-ABF9-451E-B20C-D2A7F510D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139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8CA5E-08B0-4004-A352-C3DAA6D6AEC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AA1E9-ABF9-451E-B20C-D2A7F510D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8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8" name="Picture 20" descr="http://theaddictiveblog.com/wp-content/uploads/2010/12/joseph-stal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705" y="4139485"/>
            <a:ext cx="2513984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0203" y="2669460"/>
            <a:ext cx="7772400" cy="1470025"/>
          </a:xfrm>
        </p:spPr>
        <p:txBody>
          <a:bodyPr/>
          <a:lstStyle/>
          <a:p>
            <a:r>
              <a:rPr lang="en-US" dirty="0" smtClean="0"/>
              <a:t>Unit 9 People</a:t>
            </a:r>
            <a:endParaRPr lang="en-US" dirty="0"/>
          </a:p>
        </p:txBody>
      </p:sp>
      <p:pic>
        <p:nvPicPr>
          <p:cNvPr id="2050" name="Picture 2" descr="http://vignette3.wikia.nocookie.net/real-life-villains/images/8/81/Mussolini_mug.jpg/revision/latest?cb=2012122802495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8798" y="-2"/>
            <a:ext cx="249381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upload.wikimedia.org/wikipedia/commons/c/cf/Harry_S._Truma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0"/>
            <a:ext cx="2147919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upload.wikimedia.org/wikipedia/commons/4/4d/Woodrow_Wilson-H%26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526" y="-6441"/>
            <a:ext cx="2118911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media-2.web.britannica.com/eb-media/58/129958-004-C9B8B89D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384" y="4139485"/>
            <a:ext cx="209092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img.timeinc.net/time/photoessays/2011/iconic_leaders/icon00000000018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149" y="-6441"/>
            <a:ext cx="2059077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www2.educationalcoin.com/wp-content/uploads/2012/09/Franzferdinand1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-4295"/>
            <a:ext cx="266084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s://upload.wikimedia.org/wikipedia/commons/thumb/b/b8/FDR_in_1933.jpg/255px-FDR_in_1933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114800"/>
            <a:ext cx="233172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s://upload.wikimedia.org/wikipedia/commons/f/f0/Hideki_Tojo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352" y="4114800"/>
            <a:ext cx="2148019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s://upload.wikimedia.org/wikipedia/commons/9/97/Churchill_HU_90973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0868" y="4139485"/>
            <a:ext cx="1957959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static4.comicvine.com/uploads/scale_small/3/35374/792550-hhzwilhelm2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-4295"/>
            <a:ext cx="1958816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8849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  <a:latin typeface="Cambria"/>
                <a:ea typeface="Calibri"/>
                <a:cs typeface="Times New Roman"/>
              </a:rPr>
              <a:t>Franklin Delano Roosevelt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5105400" cy="5257800"/>
          </a:xfrm>
        </p:spPr>
        <p:txBody>
          <a:bodyPr>
            <a:normAutofit fontScale="850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effectLst/>
                <a:latin typeface="Cambria"/>
                <a:ea typeface="Calibri"/>
                <a:cs typeface="Times New Roman"/>
              </a:rPr>
              <a:t>Who: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effectLst/>
                <a:latin typeface="Cambria"/>
                <a:ea typeface="Calibri"/>
                <a:cs typeface="Times New Roman"/>
              </a:rPr>
              <a:t>Only </a:t>
            </a:r>
            <a:r>
              <a:rPr lang="en-US" u="sng" dirty="0" smtClean="0">
                <a:effectLst/>
                <a:latin typeface="Cambria"/>
                <a:ea typeface="Calibri"/>
                <a:cs typeface="Times New Roman"/>
              </a:rPr>
              <a:t>U.S. president </a:t>
            </a:r>
            <a:r>
              <a:rPr lang="en-US" dirty="0" smtClean="0">
                <a:effectLst/>
                <a:latin typeface="Cambria"/>
                <a:ea typeface="Calibri"/>
                <a:cs typeface="Times New Roman"/>
              </a:rPr>
              <a:t>to be elected four times.</a:t>
            </a:r>
            <a:endParaRPr lang="en-US" dirty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effectLst/>
                <a:latin typeface="Cambria"/>
                <a:ea typeface="Calibri"/>
                <a:cs typeface="Times New Roman"/>
              </a:rPr>
              <a:t>Significance: </a:t>
            </a:r>
          </a:p>
          <a:p>
            <a:r>
              <a:rPr lang="en-US" u="sng" dirty="0" smtClean="0">
                <a:effectLst/>
                <a:latin typeface="Cambria"/>
                <a:ea typeface="Calibri"/>
                <a:cs typeface="Times New Roman"/>
              </a:rPr>
              <a:t>Led the United States through the Great Depression </a:t>
            </a:r>
            <a:r>
              <a:rPr lang="en-US" dirty="0" smtClean="0">
                <a:effectLst/>
                <a:latin typeface="Cambria"/>
                <a:ea typeface="Calibri"/>
                <a:cs typeface="Times New Roman"/>
              </a:rPr>
              <a:t>and </a:t>
            </a:r>
            <a:r>
              <a:rPr lang="en-US" u="sng" dirty="0" smtClean="0">
                <a:effectLst/>
                <a:latin typeface="Cambria"/>
                <a:ea typeface="Calibri"/>
                <a:cs typeface="Times New Roman"/>
              </a:rPr>
              <a:t>World War II, </a:t>
            </a:r>
            <a:r>
              <a:rPr lang="en-US" dirty="0" smtClean="0">
                <a:effectLst/>
                <a:latin typeface="Cambria"/>
                <a:ea typeface="Calibri"/>
                <a:cs typeface="Times New Roman"/>
              </a:rPr>
              <a:t>and greatly expanded the powers of the federal government through a series of programs and reforms known as the </a:t>
            </a:r>
            <a:r>
              <a:rPr lang="en-US" u="sng" dirty="0" smtClean="0">
                <a:effectLst/>
                <a:latin typeface="Cambria"/>
                <a:ea typeface="Calibri"/>
                <a:cs typeface="Times New Roman"/>
              </a:rPr>
              <a:t>New Deal. </a:t>
            </a:r>
            <a:endParaRPr lang="en-US" u="sng" dirty="0"/>
          </a:p>
        </p:txBody>
      </p:sp>
      <p:pic>
        <p:nvPicPr>
          <p:cNvPr id="9218" name="Picture 2" descr="https://upload.wikimedia.org/wikipedia/commons/thumb/b/b8/FDR_in_1933.jpg/255px-FDR_in_19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490" y="1295400"/>
            <a:ext cx="408051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3303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/>
                <a:latin typeface="Cambria"/>
                <a:ea typeface="Calibri"/>
                <a:cs typeface="Times New Roman"/>
              </a:rPr>
              <a:t>Harry S. Truman</a:t>
            </a:r>
            <a:r>
              <a:rPr lang="en-US" dirty="0">
                <a:ea typeface="Calibri"/>
                <a:cs typeface="Times New Roman"/>
              </a:rPr>
              <a:t/>
            </a:r>
            <a:br>
              <a:rPr lang="en-US" dirty="0">
                <a:ea typeface="Calibri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5105400" cy="5791200"/>
          </a:xfrm>
        </p:spPr>
        <p:txBody>
          <a:bodyPr>
            <a:normAutofit fontScale="775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effectLst/>
                <a:latin typeface="Cambria"/>
                <a:ea typeface="Calibri"/>
                <a:cs typeface="Times New Roman"/>
              </a:rPr>
              <a:t>Who: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effectLst/>
                <a:latin typeface="Cambria"/>
                <a:ea typeface="Calibri"/>
                <a:cs typeface="Times New Roman"/>
              </a:rPr>
              <a:t>The </a:t>
            </a:r>
            <a:r>
              <a:rPr lang="en-US" u="sng" dirty="0" smtClean="0">
                <a:effectLst/>
                <a:latin typeface="Cambria"/>
                <a:ea typeface="Calibri"/>
                <a:cs typeface="Times New Roman"/>
              </a:rPr>
              <a:t>president of the United States</a:t>
            </a:r>
            <a:r>
              <a:rPr lang="en-US" dirty="0" smtClean="0">
                <a:effectLst/>
                <a:latin typeface="Cambria"/>
                <a:ea typeface="Calibri"/>
                <a:cs typeface="Times New Roman"/>
              </a:rPr>
              <a:t> after Franklin Delano Roosevelt's sudden death. </a:t>
            </a:r>
            <a:endParaRPr lang="en-US" dirty="0" smtClean="0"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dirty="0"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effectLst/>
                <a:latin typeface="Cambria"/>
                <a:ea typeface="Calibri"/>
                <a:cs typeface="Times New Roman"/>
              </a:rPr>
              <a:t>Significance:</a:t>
            </a:r>
            <a:r>
              <a:rPr lang="en-US" dirty="0">
                <a:ea typeface="Calibri"/>
                <a:cs typeface="Times New Roman"/>
              </a:rPr>
              <a:t> </a:t>
            </a:r>
            <a:endParaRPr lang="en-US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u="sng" dirty="0" smtClean="0">
                <a:effectLst/>
                <a:latin typeface="Cambria"/>
                <a:ea typeface="Calibri"/>
                <a:cs typeface="Times New Roman"/>
              </a:rPr>
              <a:t>Presided over the end of WWII and dropped the atomic bomb on Japan.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effectLst/>
                <a:latin typeface="Cambria"/>
                <a:ea typeface="Calibri"/>
                <a:cs typeface="Times New Roman"/>
              </a:rPr>
              <a:t>His policy of communist containment started the Cold War, and he initiated U.S. involvement in the Korean War.</a:t>
            </a:r>
            <a:endParaRPr lang="en-US" dirty="0">
              <a:ea typeface="Calibri"/>
              <a:cs typeface="Times New Roman"/>
            </a:endParaRPr>
          </a:p>
          <a:p>
            <a:endParaRPr lang="en-US" dirty="0"/>
          </a:p>
        </p:txBody>
      </p:sp>
      <p:pic>
        <p:nvPicPr>
          <p:cNvPr id="3074" name="Picture 2" descr="https://upload.wikimedia.org/wikipedia/commons/c/cf/Harry_S._Trum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7095" y="1143000"/>
            <a:ext cx="3699195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6589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Times New Roman"/>
              </a:rPr>
              <a:t>Hideki </a:t>
            </a:r>
            <a:r>
              <a:rPr lang="en-US" dirty="0" err="1">
                <a:ea typeface="Calibri"/>
                <a:cs typeface="Times New Roman"/>
              </a:rPr>
              <a:t>Tojo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4648200" cy="5257800"/>
          </a:xfrm>
        </p:spPr>
        <p:txBody>
          <a:bodyPr>
            <a:normAutofit fontScale="925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ea typeface="Calibri"/>
                <a:cs typeface="Times New Roman"/>
              </a:rPr>
              <a:t>Who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u="sng" dirty="0" smtClean="0">
                <a:ea typeface="Calibri"/>
                <a:cs typeface="Times New Roman"/>
              </a:rPr>
              <a:t>Leader </a:t>
            </a:r>
            <a:r>
              <a:rPr lang="en-US" u="sng" dirty="0">
                <a:ea typeface="Calibri"/>
                <a:cs typeface="Times New Roman"/>
              </a:rPr>
              <a:t>of Japan during </a:t>
            </a:r>
            <a:r>
              <a:rPr lang="en-US" u="sng" dirty="0" smtClean="0">
                <a:ea typeface="Calibri"/>
                <a:cs typeface="Times New Roman"/>
              </a:rPr>
              <a:t>WWII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ea typeface="Calibri"/>
                <a:cs typeface="Times New Roman"/>
              </a:rPr>
              <a:t>Significance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a typeface="Calibri"/>
                <a:cs typeface="Times New Roman"/>
              </a:rPr>
              <a:t>G</a:t>
            </a:r>
            <a:r>
              <a:rPr lang="en-US" dirty="0" smtClean="0">
                <a:ea typeface="Calibri"/>
                <a:cs typeface="Times New Roman"/>
              </a:rPr>
              <a:t>eneral </a:t>
            </a:r>
            <a:r>
              <a:rPr lang="en-US" dirty="0">
                <a:ea typeface="Calibri"/>
                <a:cs typeface="Times New Roman"/>
              </a:rPr>
              <a:t>of the Imperial Japanese </a:t>
            </a:r>
            <a:r>
              <a:rPr lang="en-US" dirty="0" smtClean="0">
                <a:ea typeface="Calibri"/>
                <a:cs typeface="Times New Roman"/>
              </a:rPr>
              <a:t>Army</a:t>
            </a:r>
          </a:p>
          <a:p>
            <a:r>
              <a:rPr lang="en-US" u="sng" dirty="0" smtClean="0">
                <a:cs typeface="Times New Roman"/>
              </a:rPr>
              <a:t>Pushed for the occupation of China to seek resources for the Japanese Empire</a:t>
            </a:r>
            <a:endParaRPr lang="en-US" u="sng" dirty="0"/>
          </a:p>
        </p:txBody>
      </p:sp>
      <p:pic>
        <p:nvPicPr>
          <p:cNvPr id="10242" name="Picture 2" descr="https://upload.wikimedia.org/wikipedia/commons/f/f0/Hideki_Toj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447800"/>
            <a:ext cx="3660775" cy="4675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7397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Kaiser Wilhelm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5658543" cy="5486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Who: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u="sng" dirty="0"/>
              <a:t>German </a:t>
            </a:r>
            <a:r>
              <a:rPr lang="en-US" u="sng" dirty="0" err="1"/>
              <a:t>kaiser</a:t>
            </a:r>
            <a:r>
              <a:rPr lang="en-US" u="sng" dirty="0"/>
              <a:t> </a:t>
            </a:r>
            <a:r>
              <a:rPr lang="en-US" dirty="0"/>
              <a:t>(emperor) and king of Prussia from 1888 to 1918.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Significance: </a:t>
            </a:r>
            <a:endParaRPr lang="en-US" dirty="0" smtClean="0"/>
          </a:p>
          <a:p>
            <a:r>
              <a:rPr lang="en-US" dirty="0" smtClean="0"/>
              <a:t>Signed the </a:t>
            </a:r>
            <a:r>
              <a:rPr lang="en-US" u="sng" dirty="0" smtClean="0"/>
              <a:t>order for German mobilization for war </a:t>
            </a:r>
            <a:r>
              <a:rPr lang="en-US" dirty="0" smtClean="0"/>
              <a:t>following </a:t>
            </a:r>
            <a:r>
              <a:rPr lang="en-US" dirty="0"/>
              <a:t>pressure from his </a:t>
            </a:r>
            <a:r>
              <a:rPr lang="en-US" dirty="0" smtClean="0"/>
              <a:t>generals</a:t>
            </a:r>
          </a:p>
          <a:p>
            <a:r>
              <a:rPr lang="en-US" dirty="0" smtClean="0"/>
              <a:t>He was </a:t>
            </a:r>
            <a:r>
              <a:rPr lang="en-US" u="sng" dirty="0"/>
              <a:t>largely a shadow monarch during the war, </a:t>
            </a:r>
            <a:r>
              <a:rPr lang="en-US" dirty="0"/>
              <a:t>useful to his generals as a public-relations figure who toured the front lines and handed out medals. </a:t>
            </a:r>
          </a:p>
        </p:txBody>
      </p:sp>
      <p:pic>
        <p:nvPicPr>
          <p:cNvPr id="7170" name="Picture 2" descr="http://static4.comicvine.com/uploads/scale_small/3/35374/792550-hhzwilhelm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943" y="1219200"/>
            <a:ext cx="3319105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9606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Archduke Franz Ferdinand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5105400" cy="5181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Who: </a:t>
            </a:r>
            <a:endParaRPr lang="en-US" dirty="0" smtClean="0"/>
          </a:p>
          <a:p>
            <a:r>
              <a:rPr lang="en-US" u="sng" dirty="0" smtClean="0"/>
              <a:t>Archduke</a:t>
            </a:r>
            <a:r>
              <a:rPr lang="en-US" dirty="0" smtClean="0"/>
              <a:t> </a:t>
            </a:r>
            <a:r>
              <a:rPr lang="en-US" dirty="0"/>
              <a:t>of Austria-Este, </a:t>
            </a:r>
            <a:r>
              <a:rPr lang="en-US" u="sng" dirty="0"/>
              <a:t>Austro-Hungarian Empire</a:t>
            </a:r>
            <a:r>
              <a:rPr lang="en-US" dirty="0"/>
              <a:t> and Royal Prince of Hungary and Bohemia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Significance: </a:t>
            </a:r>
            <a:endParaRPr lang="en-US" dirty="0" smtClean="0"/>
          </a:p>
          <a:p>
            <a:r>
              <a:rPr lang="en-US" dirty="0" smtClean="0"/>
              <a:t>His </a:t>
            </a:r>
            <a:r>
              <a:rPr lang="en-US" u="sng" dirty="0"/>
              <a:t>assassination in Sarajevo </a:t>
            </a:r>
            <a:r>
              <a:rPr lang="en-US" dirty="0" smtClean="0"/>
              <a:t>brought about Austria-Hungary's </a:t>
            </a:r>
            <a:r>
              <a:rPr lang="en-US" dirty="0"/>
              <a:t>declaration of war against Serbia.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caused the Central Powers (including Germany and Austria-Hungary) and Serbia's allies to declare war on each other, </a:t>
            </a:r>
            <a:r>
              <a:rPr lang="en-US" u="sng" dirty="0"/>
              <a:t>starting World War I.</a:t>
            </a:r>
          </a:p>
        </p:txBody>
      </p:sp>
      <p:pic>
        <p:nvPicPr>
          <p:cNvPr id="8194" name="Picture 2" descr="http://www2.educationalcoin.com/wp-content/uploads/2012/09/Franzferdinan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447800"/>
            <a:ext cx="4000500" cy="412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0938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Woodrow Wilson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5638800" cy="5638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Who: </a:t>
            </a:r>
          </a:p>
          <a:p>
            <a:r>
              <a:rPr lang="en-US" u="sng" dirty="0" smtClean="0"/>
              <a:t>U.S</a:t>
            </a:r>
            <a:r>
              <a:rPr lang="en-US" u="sng" dirty="0"/>
              <a:t>. president</a:t>
            </a:r>
            <a:r>
              <a:rPr lang="en-US" dirty="0"/>
              <a:t>, served in office from 1913 to 1921 and led America through </a:t>
            </a:r>
            <a:r>
              <a:rPr lang="en-US" u="sng" dirty="0"/>
              <a:t>World War I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Significance: </a:t>
            </a:r>
            <a:endParaRPr lang="en-US" dirty="0" smtClean="0"/>
          </a:p>
          <a:p>
            <a:r>
              <a:rPr lang="en-US" u="sng" dirty="0" smtClean="0"/>
              <a:t>Tried </a:t>
            </a:r>
            <a:r>
              <a:rPr lang="en-US" u="sng" dirty="0"/>
              <a:t>to keep the United States neutral </a:t>
            </a:r>
            <a:r>
              <a:rPr lang="en-US" dirty="0"/>
              <a:t>during World War I but ultimately called on Congress to </a:t>
            </a:r>
            <a:r>
              <a:rPr lang="en-US" u="sng" dirty="0"/>
              <a:t>declare war on Germany in 1917. </a:t>
            </a:r>
            <a:endParaRPr lang="en-US" u="sng" dirty="0" smtClean="0"/>
          </a:p>
          <a:p>
            <a:r>
              <a:rPr lang="en-US" dirty="0" smtClean="0"/>
              <a:t>After </a:t>
            </a:r>
            <a:r>
              <a:rPr lang="en-US" dirty="0"/>
              <a:t>the war, he helped </a:t>
            </a:r>
            <a:r>
              <a:rPr lang="en-US" u="sng" dirty="0"/>
              <a:t>negotiate a peace treaty</a:t>
            </a:r>
            <a:r>
              <a:rPr lang="en-US" dirty="0"/>
              <a:t> that included a plan for the League of Nations. Although the Senate rejected U.S. membership in the League, Wilson received the Nobel Prize for his peacemaking efforts.</a:t>
            </a:r>
          </a:p>
        </p:txBody>
      </p:sp>
      <p:pic>
        <p:nvPicPr>
          <p:cNvPr id="4098" name="Picture 2" descr="https://upload.wikimedia.org/wikipedia/commons/4/4d/Woodrow_Wilson-H%26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066" y="1676400"/>
            <a:ext cx="3178367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4533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  <a:latin typeface="Cambria"/>
                <a:ea typeface="Calibri"/>
                <a:cs typeface="Times New Roman"/>
              </a:rPr>
              <a:t>Vladimir Lenin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525963"/>
          </a:xfrm>
        </p:spPr>
        <p:txBody>
          <a:bodyPr>
            <a:normAutofit fontScale="700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effectLst/>
                <a:latin typeface="Cambria"/>
                <a:ea typeface="Calibri"/>
                <a:cs typeface="Times New Roman"/>
              </a:rPr>
              <a:t>Who:</a:t>
            </a:r>
            <a:r>
              <a:rPr lang="en-US" dirty="0">
                <a:ea typeface="Calibri"/>
                <a:cs typeface="Times New Roman"/>
              </a:rPr>
              <a:t> </a:t>
            </a:r>
            <a:endParaRPr lang="en-US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u="sng" dirty="0" smtClean="0">
                <a:effectLst/>
                <a:latin typeface="Cambria"/>
                <a:ea typeface="Calibri"/>
                <a:cs typeface="Times New Roman"/>
              </a:rPr>
              <a:t>Founder of the Russian Communist Party (Bolsheviks)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dirty="0"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effectLst/>
                <a:latin typeface="Cambria"/>
                <a:ea typeface="Calibri"/>
                <a:cs typeface="Times New Roman"/>
              </a:rPr>
              <a:t>Significance:</a:t>
            </a:r>
            <a:r>
              <a:rPr lang="en-US" dirty="0">
                <a:ea typeface="Calibri"/>
                <a:cs typeface="Times New Roman"/>
              </a:rPr>
              <a:t> </a:t>
            </a:r>
            <a:endParaRPr lang="en-US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effectLst/>
                <a:latin typeface="Cambria"/>
                <a:ea typeface="Calibri"/>
                <a:cs typeface="Times New Roman"/>
              </a:rPr>
              <a:t>His ideas </a:t>
            </a:r>
            <a:r>
              <a:rPr lang="en-US" u="sng" dirty="0" smtClean="0">
                <a:effectLst/>
                <a:latin typeface="Cambria"/>
                <a:ea typeface="Calibri"/>
                <a:cs typeface="Times New Roman"/>
              </a:rPr>
              <a:t>inspired the </a:t>
            </a:r>
            <a:r>
              <a:rPr lang="en-US" u="sng" dirty="0" smtClean="0">
                <a:latin typeface="Cambria"/>
                <a:ea typeface="Calibri"/>
                <a:cs typeface="Times New Roman"/>
              </a:rPr>
              <a:t>Communist Revolution in Russia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effectLst/>
                <a:latin typeface="Cambria"/>
                <a:ea typeface="Calibri"/>
                <a:cs typeface="Times New Roman"/>
              </a:rPr>
              <a:t>The architect, builder, and first head (1917–24) of the Soviet state. </a:t>
            </a:r>
            <a:endParaRPr lang="en-US" dirty="0"/>
          </a:p>
        </p:txBody>
      </p:sp>
      <p:pic>
        <p:nvPicPr>
          <p:cNvPr id="6146" name="Picture 2" descr="http://img.timeinc.net/time/photoessays/2011/iconic_leaders/icon000000000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320" y="1219200"/>
            <a:ext cx="3774974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633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  <a:latin typeface="Cambria"/>
                <a:ea typeface="Calibri"/>
                <a:cs typeface="Times New Roman"/>
              </a:rPr>
              <a:t>Joseph Stalin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4876800" cy="5105400"/>
          </a:xfrm>
        </p:spPr>
        <p:txBody>
          <a:bodyPr>
            <a:normAutofit fontScale="625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effectLst/>
                <a:latin typeface="Cambria"/>
                <a:ea typeface="Calibri"/>
                <a:cs typeface="Times New Roman"/>
              </a:rPr>
              <a:t>Who:</a:t>
            </a:r>
            <a:r>
              <a:rPr lang="en-US" dirty="0">
                <a:ea typeface="Calibri"/>
                <a:cs typeface="Times New Roman"/>
              </a:rPr>
              <a:t> </a:t>
            </a:r>
            <a:endParaRPr lang="en-US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u="sng" dirty="0" smtClean="0">
                <a:effectLst/>
                <a:latin typeface="Cambria"/>
                <a:ea typeface="Calibri"/>
                <a:cs typeface="Times New Roman"/>
              </a:rPr>
              <a:t>The dictator of the Soviet Union from 1929 to 1953</a:t>
            </a:r>
            <a:endParaRPr lang="en-US" u="sng" dirty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effectLst/>
                <a:latin typeface="Cambria"/>
                <a:ea typeface="Calibri"/>
                <a:cs typeface="Times New Roman"/>
              </a:rPr>
              <a:t>Significance:</a:t>
            </a:r>
            <a:r>
              <a:rPr lang="en-US" dirty="0">
                <a:ea typeface="Calibri"/>
                <a:cs typeface="Times New Roman"/>
              </a:rPr>
              <a:t> </a:t>
            </a:r>
            <a:endParaRPr lang="en-US" dirty="0" smtClean="0">
              <a:ea typeface="Calibri"/>
              <a:cs typeface="Times New Roman"/>
            </a:endParaRPr>
          </a:p>
          <a:p>
            <a:r>
              <a:rPr lang="en-US" dirty="0" smtClean="0">
                <a:effectLst/>
                <a:latin typeface="Cambria"/>
                <a:ea typeface="Calibri"/>
                <a:cs typeface="Times New Roman"/>
              </a:rPr>
              <a:t>Soviet Union was transformed from a peasant society into an </a:t>
            </a:r>
            <a:r>
              <a:rPr lang="en-US" u="sng" dirty="0" smtClean="0">
                <a:effectLst/>
                <a:latin typeface="Cambria"/>
                <a:ea typeface="Calibri"/>
                <a:cs typeface="Times New Roman"/>
              </a:rPr>
              <a:t>industrial and military superpower. </a:t>
            </a:r>
          </a:p>
          <a:p>
            <a:r>
              <a:rPr lang="en-US" dirty="0" smtClean="0">
                <a:effectLst/>
                <a:latin typeface="Cambria"/>
                <a:ea typeface="Calibri"/>
                <a:cs typeface="Times New Roman"/>
              </a:rPr>
              <a:t>Ruled by terror, and </a:t>
            </a:r>
            <a:r>
              <a:rPr lang="en-US" u="sng" dirty="0" smtClean="0">
                <a:effectLst/>
                <a:latin typeface="Cambria"/>
                <a:ea typeface="Calibri"/>
                <a:cs typeface="Times New Roman"/>
              </a:rPr>
              <a:t>millions of his own citizens died</a:t>
            </a:r>
            <a:r>
              <a:rPr lang="en-US" dirty="0" smtClean="0">
                <a:effectLst/>
                <a:latin typeface="Cambria"/>
                <a:ea typeface="Calibri"/>
                <a:cs typeface="Times New Roman"/>
              </a:rPr>
              <a:t> during his brutal reign, </a:t>
            </a:r>
            <a:r>
              <a:rPr lang="en-US" u="sng" dirty="0" smtClean="0">
                <a:effectLst/>
                <a:latin typeface="Cambria"/>
                <a:ea typeface="Calibri"/>
                <a:cs typeface="Times New Roman"/>
              </a:rPr>
              <a:t>many executed for opposing him.</a:t>
            </a:r>
          </a:p>
          <a:p>
            <a:r>
              <a:rPr lang="en-US" dirty="0" smtClean="0">
                <a:effectLst/>
                <a:latin typeface="Cambria"/>
                <a:ea typeface="Calibri"/>
                <a:cs typeface="Times New Roman"/>
              </a:rPr>
              <a:t>Stalin aligned with the United States and Britain in World War II (1939-1945) but afterward engaged in an increasingly tense relationship with the West known as the Cold War</a:t>
            </a:r>
            <a:endParaRPr lang="en-US" dirty="0"/>
          </a:p>
        </p:txBody>
      </p:sp>
      <p:pic>
        <p:nvPicPr>
          <p:cNvPr id="12290" name="Picture 2" descr="http://theaddictiveblog.com/wp-content/uploads/2010/12/joseph-stal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227" y="1295400"/>
            <a:ext cx="3980473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8920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  <a:latin typeface="Cambria"/>
                <a:ea typeface="Calibri"/>
                <a:cs typeface="Times New Roman"/>
              </a:rPr>
              <a:t>Adolf Hitler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5755649" cy="5638800"/>
          </a:xfrm>
        </p:spPr>
        <p:txBody>
          <a:bodyPr>
            <a:normAutofit fontScale="550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effectLst/>
                <a:latin typeface="Cambria"/>
                <a:ea typeface="Calibri"/>
                <a:cs typeface="Times New Roman"/>
              </a:rPr>
              <a:t>Who: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u="sng" dirty="0" smtClean="0">
                <a:effectLst/>
                <a:latin typeface="Cambria"/>
                <a:ea typeface="Calibri"/>
                <a:cs typeface="Times New Roman"/>
              </a:rPr>
              <a:t>Leader of Nazi Germany</a:t>
            </a:r>
            <a:r>
              <a:rPr lang="en-US" dirty="0" smtClean="0">
                <a:effectLst/>
                <a:latin typeface="Cambria"/>
                <a:ea typeface="Calibri"/>
                <a:cs typeface="Times New Roman"/>
              </a:rPr>
              <a:t>, responsible for the orchestration of the Holocaust, and one of the most powerful and infamous dictators of the 20th century.  </a:t>
            </a:r>
            <a:endParaRPr lang="en-US" dirty="0"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effectLst/>
                <a:latin typeface="Cambria"/>
                <a:ea typeface="Calibri"/>
                <a:cs typeface="Times New Roman"/>
              </a:rPr>
              <a:t> </a:t>
            </a:r>
            <a:endParaRPr lang="en-US" dirty="0"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effectLst/>
                <a:latin typeface="Cambria"/>
                <a:ea typeface="Calibri"/>
                <a:cs typeface="Times New Roman"/>
              </a:rPr>
              <a:t>Significance:</a:t>
            </a:r>
            <a:r>
              <a:rPr lang="en-US" dirty="0">
                <a:ea typeface="Calibri"/>
                <a:cs typeface="Times New Roman"/>
              </a:rPr>
              <a:t> </a:t>
            </a:r>
            <a:endParaRPr lang="en-US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effectLst/>
                <a:latin typeface="Cambria"/>
                <a:ea typeface="Calibri"/>
                <a:cs typeface="Times New Roman"/>
              </a:rPr>
              <a:t>After World War I, he rose to power taking control of the German government in 1933.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u="sng" dirty="0" smtClean="0">
                <a:latin typeface="Cambria"/>
                <a:ea typeface="Calibri"/>
                <a:cs typeface="Times New Roman"/>
              </a:rPr>
              <a:t>Used the youth of Germany to “cleanse the Aryan race”</a:t>
            </a:r>
            <a:endParaRPr lang="en-US" u="sng" dirty="0" smtClean="0">
              <a:effectLst/>
              <a:latin typeface="Cambria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latin typeface="Cambria"/>
                <a:ea typeface="Calibri"/>
                <a:cs typeface="Times New Roman"/>
              </a:rPr>
              <a:t>The </a:t>
            </a:r>
            <a:r>
              <a:rPr lang="en-US" u="sng" dirty="0" smtClean="0">
                <a:latin typeface="Cambria"/>
                <a:ea typeface="Calibri"/>
                <a:cs typeface="Times New Roman"/>
              </a:rPr>
              <a:t>Holocaust </a:t>
            </a:r>
            <a:r>
              <a:rPr lang="en-US" u="sng" dirty="0" smtClean="0">
                <a:effectLst/>
                <a:latin typeface="Cambria"/>
                <a:ea typeface="Calibri"/>
                <a:cs typeface="Times New Roman"/>
              </a:rPr>
              <a:t>resulted in the death of more than 6 million people.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effectLst/>
                <a:latin typeface="Cambria"/>
                <a:ea typeface="Calibri"/>
                <a:cs typeface="Times New Roman"/>
              </a:rPr>
              <a:t>His attack on Poland in 1939 started World War II, and by 1941 Germany occupied much of Europe and North Africa. </a:t>
            </a:r>
            <a:endParaRPr lang="en-US" dirty="0">
              <a:ea typeface="Calibri"/>
              <a:cs typeface="Times New Roman"/>
            </a:endParaRPr>
          </a:p>
          <a:p>
            <a:endParaRPr lang="en-US" dirty="0"/>
          </a:p>
        </p:txBody>
      </p:sp>
      <p:pic>
        <p:nvPicPr>
          <p:cNvPr id="5122" name="Picture 2" descr="http://media-2.web.britannica.com/eb-media/58/129958-004-C9B8B89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049" y="1752600"/>
            <a:ext cx="3267075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5228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  <a:latin typeface="Cambria"/>
                <a:ea typeface="Calibri"/>
                <a:cs typeface="Times New Roman"/>
              </a:rPr>
              <a:t>Benito Mussolini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5410200" cy="5410200"/>
          </a:xfrm>
        </p:spPr>
        <p:txBody>
          <a:bodyPr>
            <a:normAutofit fontScale="775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effectLst/>
                <a:latin typeface="Cambria"/>
                <a:ea typeface="Calibri"/>
                <a:cs typeface="Times New Roman"/>
              </a:rPr>
              <a:t>Who: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u="sng" dirty="0" smtClean="0">
                <a:effectLst/>
                <a:latin typeface="Cambria"/>
                <a:ea typeface="Calibri"/>
                <a:cs typeface="Times New Roman"/>
              </a:rPr>
              <a:t>Italian dictator </a:t>
            </a:r>
            <a:r>
              <a:rPr lang="en-US" dirty="0" smtClean="0">
                <a:effectLst/>
                <a:latin typeface="Cambria"/>
                <a:ea typeface="Calibri"/>
                <a:cs typeface="Times New Roman"/>
              </a:rPr>
              <a:t>who rose to power after World War I as a leading proponent of Fascism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dirty="0">
              <a:latin typeface="Cambria"/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effectLst/>
                <a:latin typeface="Cambria"/>
                <a:ea typeface="Calibri"/>
                <a:cs typeface="Times New Roman"/>
              </a:rPr>
              <a:t>Significance: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u="sng" dirty="0" smtClean="0">
                <a:effectLst/>
                <a:latin typeface="Cambria"/>
                <a:ea typeface="Calibri"/>
                <a:cs typeface="Times New Roman"/>
              </a:rPr>
              <a:t>Allied himself with Germany and Japan</a:t>
            </a:r>
            <a:r>
              <a:rPr lang="en-US" dirty="0" smtClean="0">
                <a:effectLst/>
                <a:latin typeface="Cambria"/>
                <a:ea typeface="Calibri"/>
                <a:cs typeface="Times New Roman"/>
              </a:rPr>
              <a:t> during WWII because he thought it was preferable to an alignment with Britain and France as it was </a:t>
            </a:r>
            <a:r>
              <a:rPr lang="en-US" u="sng" dirty="0" smtClean="0">
                <a:effectLst/>
                <a:latin typeface="Cambria"/>
                <a:ea typeface="Calibri"/>
                <a:cs typeface="Times New Roman"/>
              </a:rPr>
              <a:t>better to be allied with the strong instead of the weak. </a:t>
            </a:r>
            <a:endParaRPr lang="en-US" u="sng" dirty="0"/>
          </a:p>
        </p:txBody>
      </p:sp>
      <p:pic>
        <p:nvPicPr>
          <p:cNvPr id="1026" name="Picture 2" descr="http://vignette3.wikia.nocookie.net/real-life-villains/images/8/81/Mussolini_mug.jpg/revision/latest?cb=2012122802495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2491" y="1447800"/>
            <a:ext cx="3740727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2984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  <a:latin typeface="Cambria"/>
                <a:ea typeface="Calibri"/>
                <a:cs typeface="Times New Roman"/>
              </a:rPr>
              <a:t>Winston Churchill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4876800" cy="5410200"/>
          </a:xfrm>
        </p:spPr>
        <p:txBody>
          <a:bodyPr>
            <a:normAutofit fontScale="700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effectLst/>
                <a:latin typeface="Cambria"/>
                <a:ea typeface="Calibri"/>
                <a:cs typeface="Times New Roman"/>
              </a:rPr>
              <a:t>Who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u="sng" dirty="0" smtClean="0">
                <a:effectLst/>
                <a:latin typeface="Cambria"/>
                <a:ea typeface="Calibri"/>
                <a:cs typeface="Times New Roman"/>
              </a:rPr>
              <a:t>Prime minister of England during </a:t>
            </a:r>
            <a:r>
              <a:rPr lang="en-US" u="sng" dirty="0" smtClean="0">
                <a:latin typeface="Cambria"/>
                <a:ea typeface="Calibri"/>
                <a:cs typeface="Times New Roman"/>
              </a:rPr>
              <a:t>WWII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effectLst/>
                <a:latin typeface="Cambria"/>
                <a:ea typeface="Calibri"/>
                <a:cs typeface="Times New Roman"/>
              </a:rPr>
              <a:t>Significance: </a:t>
            </a:r>
          </a:p>
          <a:p>
            <a:r>
              <a:rPr lang="en-US" u="sng" dirty="0" smtClean="0">
                <a:effectLst/>
                <a:latin typeface="Cambria"/>
                <a:ea typeface="Calibri"/>
                <a:cs typeface="Times New Roman"/>
              </a:rPr>
              <a:t>His</a:t>
            </a:r>
            <a:r>
              <a:rPr lang="en-US" u="sng" dirty="0" smtClean="0">
                <a:ea typeface="Calibri"/>
                <a:cs typeface="Times New Roman"/>
              </a:rPr>
              <a:t> </a:t>
            </a:r>
            <a:r>
              <a:rPr lang="en-US" u="sng" dirty="0" smtClean="0">
                <a:effectLst/>
                <a:latin typeface="Cambria"/>
                <a:ea typeface="Calibri"/>
                <a:cs typeface="Times New Roman"/>
              </a:rPr>
              <a:t>speeches and radio broadcasts helped inspire British resistance</a:t>
            </a:r>
            <a:r>
              <a:rPr lang="en-US" dirty="0" smtClean="0">
                <a:effectLst/>
                <a:latin typeface="Cambria"/>
                <a:ea typeface="Calibri"/>
                <a:cs typeface="Times New Roman"/>
              </a:rPr>
              <a:t>, especially during the difficult days of 1940-1 when the British Commonwealth and Empire stood almost alone in its active opposition to Adolf Hitler. </a:t>
            </a:r>
          </a:p>
          <a:p>
            <a:r>
              <a:rPr lang="en-US" dirty="0" smtClean="0">
                <a:effectLst/>
                <a:latin typeface="Cambria"/>
                <a:ea typeface="Calibri"/>
                <a:cs typeface="Times New Roman"/>
              </a:rPr>
              <a:t>He led Britain as Prime Minister until victory over Nazi Germany had been secured. </a:t>
            </a:r>
            <a:endParaRPr lang="en-US" dirty="0"/>
          </a:p>
        </p:txBody>
      </p:sp>
      <p:pic>
        <p:nvPicPr>
          <p:cNvPr id="11266" name="Picture 2" descr="https://upload.wikimedia.org/wikipedia/commons/9/97/Churchill_HU_909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189148"/>
            <a:ext cx="3852339" cy="539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4089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512</Words>
  <Application>Microsoft Office PowerPoint</Application>
  <PresentationFormat>On-screen Show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Unit 9 People</vt:lpstr>
      <vt:lpstr>Kaiser Wilhelm II</vt:lpstr>
      <vt:lpstr>Archduke Franz Ferdinand</vt:lpstr>
      <vt:lpstr>Woodrow Wilson</vt:lpstr>
      <vt:lpstr>Vladimir Lenin</vt:lpstr>
      <vt:lpstr>Joseph Stalin</vt:lpstr>
      <vt:lpstr>Adolf Hitler</vt:lpstr>
      <vt:lpstr>Benito Mussolini</vt:lpstr>
      <vt:lpstr>Winston Churchill</vt:lpstr>
      <vt:lpstr>Franklin Delano Roosevelt</vt:lpstr>
      <vt:lpstr>Harry S. Truman </vt:lpstr>
      <vt:lpstr>Hideki Tojo</vt:lpstr>
    </vt:vector>
  </TitlesOfParts>
  <Company>Round Rock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9 People</dc:title>
  <dc:creator>e129306</dc:creator>
  <cp:lastModifiedBy>e136126</cp:lastModifiedBy>
  <cp:revision>4</cp:revision>
  <dcterms:created xsi:type="dcterms:W3CDTF">2016-04-05T13:50:55Z</dcterms:created>
  <dcterms:modified xsi:type="dcterms:W3CDTF">2016-04-05T15:18:01Z</dcterms:modified>
</cp:coreProperties>
</file>