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2ECA541-5FFB-4DE8-BD59-6826F70C727A}">
  <a:tblStyle styleId="{32ECA541-5FFB-4DE8-BD59-6826F70C727A}" styleName="Table_0"/>
  <a:tblStyle styleId="{30264FF0-80AD-4898-AA31-FE1610043D7C}" styleName="Table_1"/>
  <a:tblStyle styleId="{82DB02B4-4942-43D1-95B3-79FDC808240E}" styleName="Table_2"/>
  <a:tblStyle styleId="{3775E8F6-7F68-4EAE-AC4C-3AA9C97DA9F4}" styleName="Table_3"/>
  <a:tblStyle styleId="{2F0DF7C6-8EFB-4BAC-973B-F54CD9C99999}" styleName="Table_4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7610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Clr>
                <a:srgbClr val="53ECF3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indent="0" algn="r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5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accent6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54EEC5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250"/>
              </a:spcBef>
              <a:buFont typeface="Merriweather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1pPr>
            <a:lvl2pPr marL="639763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marL="914400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187450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4pPr>
            <a:lvl5pPr marL="1462088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ymbol"/>
              <a:buChar char="●"/>
              <a:defRPr/>
            </a:lvl5pPr>
            <a:lvl6pPr marL="173736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indent="-86360" algn="l" rtl="0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marL="2468880" indent="-93979" algn="l" rtl="0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1pPr>
            <a:lvl2pPr marL="639763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marL="914400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187450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4pPr>
            <a:lvl5pPr marL="1462088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ymbol"/>
              <a:buChar char="●"/>
              <a:defRPr/>
            </a:lvl5pPr>
            <a:lvl6pPr marL="173736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indent="-86360" algn="l" rtl="0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marL="2468880" indent="-93979" algn="l" rtl="0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1pPr>
            <a:lvl2pPr marL="639763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marL="914400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187450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4pPr>
            <a:lvl5pPr marL="1462088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ymbol"/>
              <a:buChar char="●"/>
              <a:defRPr/>
            </a:lvl5pPr>
            <a:lvl6pPr marL="173736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indent="-86360" algn="l" rtl="0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marL="2468880" indent="-93979" algn="l" rtl="0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Font typeface="Merriweather"/>
              <a:buNone/>
              <a:defRPr/>
            </a:lvl1pPr>
            <a:lvl2pPr indent="0" algn="l" rtl="0">
              <a:spcBef>
                <a:spcPts val="0"/>
              </a:spcBef>
              <a:buFont typeface="Merriweather"/>
              <a:buNone/>
              <a:defRPr/>
            </a:lvl2pPr>
            <a:lvl3pPr indent="0" algn="l" rtl="0">
              <a:spcBef>
                <a:spcPts val="0"/>
              </a:spcBef>
              <a:buFont typeface="Merriweather"/>
              <a:buNone/>
              <a:defRPr/>
            </a:lvl3pPr>
            <a:lvl4pPr indent="0" algn="l" rtl="0">
              <a:spcBef>
                <a:spcPts val="0"/>
              </a:spcBef>
              <a:buFont typeface="Merriweather"/>
              <a:buNone/>
              <a:defRPr/>
            </a:lvl4pPr>
            <a:lvl5pPr indent="0" algn="l"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Font typeface="Merriweather"/>
              <a:buNone/>
              <a:defRPr/>
            </a:lvl2pPr>
            <a:lvl3pPr rtl="0">
              <a:spcBef>
                <a:spcPts val="0"/>
              </a:spcBef>
              <a:buFont typeface="Merriweather"/>
              <a:buNone/>
              <a:defRPr/>
            </a:lvl3pPr>
            <a:lvl4pPr rtl="0">
              <a:spcBef>
                <a:spcPts val="0"/>
              </a:spcBef>
              <a:buFont typeface="Merriweather"/>
              <a:buNone/>
              <a:defRPr/>
            </a:lvl4pPr>
            <a:lvl5pPr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Font typeface="Merriweather"/>
              <a:buNone/>
              <a:defRPr/>
            </a:lvl2pPr>
            <a:lvl3pPr rtl="0">
              <a:spcBef>
                <a:spcPts val="0"/>
              </a:spcBef>
              <a:buFont typeface="Merriweather"/>
              <a:buNone/>
              <a:defRPr/>
            </a:lvl3pPr>
            <a:lvl4pPr rtl="0">
              <a:spcBef>
                <a:spcPts val="0"/>
              </a:spcBef>
              <a:buFont typeface="Merriweather"/>
              <a:buNone/>
              <a:defRPr/>
            </a:lvl4pPr>
            <a:lvl5pPr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4381500" y="-7937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2" name="Shape 12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3" name="Shape 1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Shape 14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Shape 15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6" name="Shape 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Shape 17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1pPr>
            <a:lvl2pPr marL="639763" marR="0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marL="914400" marR="0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187450" marR="0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4pPr>
            <a:lvl5pPr marL="1462088" marR="0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ymbol"/>
              <a:buChar char="●"/>
              <a:defRPr/>
            </a:lvl5pPr>
            <a:lvl6pPr marL="1737360" marR="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marR="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marR="0" indent="-86360" algn="l" rtl="0">
              <a:spcBef>
                <a:spcPts val="320"/>
              </a:spcBef>
              <a:buClr>
                <a:schemeClr val="lt2"/>
              </a:buClr>
              <a:buFont typeface="Merriweather"/>
              <a:buChar char="•"/>
              <a:defRPr/>
            </a:lvl8pPr>
            <a:lvl9pPr marL="2468880" marR="0" indent="-93979" algn="l" rtl="0">
              <a:spcBef>
                <a:spcPts val="280"/>
              </a:spcBef>
              <a:buClr>
                <a:schemeClr val="lt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4381500" y="-7937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1pPr>
            <a:lvl2pPr marL="639763" marR="0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marL="914400" marR="0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187450" marR="0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4pPr>
            <a:lvl5pPr marL="1462088" marR="0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ymbol"/>
              <a:buChar char="●"/>
              <a:defRPr/>
            </a:lvl5pPr>
            <a:lvl6pPr marL="1737360" marR="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marR="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marR="0" indent="-86360" algn="l" rtl="0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marL="2468880" marR="0" indent="-93979" algn="l" rtl="0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43" name="Shape 43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44" name="Shape 44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45" name="Shape 45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Shape 46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" name="Shape 47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48" name="Shape 48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" name="Shape 49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4381500" y="-7937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Shape 114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15" name="Shape 115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16" name="Shape 11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Shape 117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19" name="Shape 1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Shape 120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1pPr>
            <a:lvl2pPr marL="639763" marR="0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marL="914400" marR="0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187450" marR="0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4pPr>
            <a:lvl5pPr marL="1462088" marR="0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ymbol"/>
              <a:buChar char="●"/>
              <a:defRPr/>
            </a:lvl5pPr>
            <a:lvl6pPr marL="1737360" marR="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marR="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marR="0" indent="-86360" algn="l" rtl="0">
              <a:spcBef>
                <a:spcPts val="320"/>
              </a:spcBef>
              <a:buClr>
                <a:schemeClr val="lt2"/>
              </a:buClr>
              <a:buFont typeface="Merriweather"/>
              <a:buChar char="•"/>
              <a:defRPr/>
            </a:lvl8pPr>
            <a:lvl9pPr marL="2468880" marR="0" indent="-93979" algn="l" rtl="0">
              <a:spcBef>
                <a:spcPts val="280"/>
              </a:spcBef>
              <a:buClr>
                <a:schemeClr val="lt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 rot="-10380000" flipH="1">
            <a:off x="3165475" y="1108074"/>
            <a:ext cx="5257799" cy="4114799"/>
          </a:xfrm>
          <a:custGeom>
            <a:avLst/>
            <a:gdLst/>
            <a:ahLst/>
            <a:cxnLst/>
            <a:rect l="0" t="0" r="0" b="0"/>
            <a:pathLst>
              <a:path w="5257800" h="4114800" extrusionOk="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 rot="-10380000" flipH="1">
            <a:off x="8004175" y="5359399"/>
            <a:ext cx="155574" cy="155574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 rot="10800000" flipH="1">
            <a:off x="4381500" y="6219825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1pPr>
            <a:lvl2pPr marL="639763" marR="0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marL="914400" marR="0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187450" marR="0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4pPr>
            <a:lvl5pPr marL="1462088" marR="0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ymbol"/>
              <a:buChar char="●"/>
              <a:defRPr/>
            </a:lvl5pPr>
            <a:lvl6pPr marL="1737360" marR="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marR="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marR="0" indent="-86360" algn="l" rtl="0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marL="2468880" marR="0" indent="-93979" algn="l" rtl="0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>
            <a:picLocks noGrp="1"/>
          </p:cNvPicPr>
          <p:nvPr>
            <p:ph type="ctr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35037"/>
            <a:ext cx="8412300" cy="2938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1219200" y="4114800"/>
            <a:ext cx="6858000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Goal 2: Analyze how geography affected the development of the River Valley Civilizations 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describe the political and technological advances made in the River Valley Civilizations.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(TEKS/SE’s 15B,16A,B,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19A,27A)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-US" sz="26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Now, you will meet with your entire RVC group. 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-US" sz="26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then share with your group your points for each PEGS section.  (five minutes)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Each person in your RVC group will need to share a portion of your PEGS analysis with the class.  So make sure you have 1-2 people present for each section (Political, Economic, Geographic and Social)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All students will be responsible for recording notes into your chart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i="1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Shape 183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{32ECA541-5FFB-4DE8-BD59-6826F70C727A}</a:tableStyleId>
              </a:tblPr>
              <a:tblGrid>
                <a:gridCol w="3429000"/>
                <a:gridCol w="5715000"/>
              </a:tblGrid>
              <a:tr h="1066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4800" b="1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 - Political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Mesopotamia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Theocracy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Ruler was king &amp; high priest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City-states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Egypt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Merriweather"/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The Nile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Theocracy (Monarchy)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Pharaoh  - considered to be a god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Absolute ruler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Owned all land, commanded army, made laws</a:t>
                      </a:r>
                    </a:p>
                    <a:p>
                      <a:pPr marL="457200" marR="0" lvl="1" indent="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Indus Valley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Government &amp; religion closely linked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Palace &amp; Temple were same building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Huang He (Yellow River) China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Dynasty (monarchy)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Ruling family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Aristocracy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Centralized government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Mesopotamia</a:t>
            </a:r>
          </a:p>
        </p:txBody>
      </p:sp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828800"/>
            <a:ext cx="3205162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457200" y="4724400"/>
            <a:ext cx="3048000" cy="41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http://fact-o-tron.com/wp-content/uploads/2010/03/CuneiformTablet1.jpg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33400" y="1295400"/>
            <a:ext cx="2895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Cuneiform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371600"/>
            <a:ext cx="466725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4343400" y="6172200"/>
            <a:ext cx="4495800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http://www.wayfaring.info/2006/12/05/ziggurats-and-the-greatest-of-them-sumerian-ziggurat-of-ur/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419600" y="914400"/>
            <a:ext cx="4114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Ziggurat of Ur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Shape 199"/>
          <p:cNvGraphicFramePr/>
          <p:nvPr/>
        </p:nvGraphicFramePr>
        <p:xfrm>
          <a:off x="0" y="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{30264FF0-80AD-4898-AA31-FE1610043D7C}</a:tableStyleId>
              </a:tblPr>
              <a:tblGrid>
                <a:gridCol w="3429000"/>
                <a:gridCol w="5715000"/>
              </a:tblGrid>
              <a:tr h="15033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4800" b="1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 - Economic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Mesopotamia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Traded with Harrapans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Barley, wheat, sheep, cattle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Wheel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Wagons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Pottery wheel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</a:tr>
              <a:tr h="131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Egypt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Trade along the Nile, Mesopotamia, &amp; Mediterranean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Farming &amp; cattle herding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Indus Valley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Traded with Mesopotamian city-states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Wheat, barley, dates, melons, cotton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</a:tr>
              <a:tr h="150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Huang He (Yellow River) China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Silk industry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Bronze working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First Coins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Millet, soybeans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Chickens, dogs, pigs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7350" y="3908425"/>
            <a:ext cx="2203450" cy="29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Egypt</a:t>
            </a:r>
          </a:p>
        </p:txBody>
      </p:sp>
      <p:pic>
        <p:nvPicPr>
          <p:cNvPr id="206" name="Shape 2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62500" y="533400"/>
            <a:ext cx="4381500" cy="291941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5486400" y="3429000"/>
            <a:ext cx="3048000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google.com/imgres?um=1&amp;hl=en&amp;rls=com.microsoft:en-us:IE-SearchBox&amp;biw=1280&amp;bih=627&amp;tbm=isch&amp;tbnid=ftC2UmzLtEARCM:&amp;imgrefurl=http://www.english-online.at/history/ancient-egypt/life-in-ancient-egypt.htm&amp;imgurl=http://www.english-online.at/history/ancient-egypt/ancient-egypt-pyramids.jpg&amp;w=560&amp;h=373&amp;ei=7yVAUN_hH6WI2gWb1YH4Dg&amp;zoom=1&amp;iact=hc&amp;vpx=747&amp;vpy=306&amp;dur=3182&amp;hovh=183&amp;hovw=275&amp;tx=111&amp;ty=130&amp;sig=114288088232264669172&amp;page=2&amp;tbnh=136&amp;tbnw=199&amp;start=21&amp;ndsp=24&amp;ved=1t:429,r:10,s:21,i:239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219200"/>
            <a:ext cx="4470399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0" y="4572000"/>
            <a:ext cx="42671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http://ritournelleblog.files.wordpress.com/2010/12/louvre-hieroglyph.jpg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257800" y="0"/>
            <a:ext cx="3429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Pyramids at Giza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228600" y="7620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Hieroglyphic Writing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2200" y="3886200"/>
            <a:ext cx="2971799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Shape 217"/>
          <p:cNvGraphicFramePr/>
          <p:nvPr/>
        </p:nvGraphicFramePr>
        <p:xfrm>
          <a:off x="0" y="11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{82DB02B4-4942-43D1-95B3-79FDC808240E}</a:tableStyleId>
              </a:tblPr>
              <a:tblGrid>
                <a:gridCol w="3429000"/>
                <a:gridCol w="5715000"/>
              </a:tblGrid>
              <a:tr h="14636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4800" b="1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 - Geographical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Mesopotamia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Fertile river valleys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Lack of physical barriers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Constant invasions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First agriculture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Egypt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Fertile river valley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Natural barriers for protection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Deserts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Mediterranean &amp; Red Seas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Indus Valley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Fertile river valleys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Himalayas &amp; other mountains provide protection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Huang He (Yellow River) China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Fertile river valley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Isolated due to mountains &amp; deserts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Indus Valley</a:t>
            </a:r>
          </a:p>
        </p:txBody>
      </p:sp>
      <p:pic>
        <p:nvPicPr>
          <p:cNvPr id="223" name="Shape 2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600200"/>
            <a:ext cx="5238750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228600" y="5257800"/>
            <a:ext cx="4876799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google.com/imgres?um=1&amp;hl=en&amp;sa=X&amp;rls=com.microsoft:en-us:IE-SearchBox&amp;biw=1280&amp;bih=627&amp;tbm=isch&amp;tbnid=DSOS8wpszo5aMM:&amp;imgrefurl=http://rolfgross.dreamhosters.com/India-ArchitectureWeb/IndusValley.htm&amp;imgurl=http://www.harappa.com/indus/gif2/indusseals.jpg&amp;w=550&amp;h=374&amp;ei=-CtAUKjyEOSJ2AWan4DQDA&amp;zoom=1&amp;iact=hc&amp;vpx=952&amp;vpy=30&amp;dur=8471&amp;hovh=185&amp;hovw=272&amp;tx=135&amp;ty=105&amp;sig=114288088232264669172&amp;page=3&amp;tbnh=139&amp;tbnw=170&amp;start=46&amp;ndsp=24&amp;ved=1t:429,r:23,s:46,i:360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33400" y="1143000"/>
            <a:ext cx="4419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Harappan Clay Seals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6750" y="2209800"/>
            <a:ext cx="3144837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5867400" y="5943600"/>
            <a:ext cx="2895600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http://www.bibliotecapleyades.net/arqueologia/worldwonders/md.htm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019800" y="1676400"/>
            <a:ext cx="2590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Mohenjo Daro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Shape 233"/>
          <p:cNvGraphicFramePr/>
          <p:nvPr/>
        </p:nvGraphicFramePr>
        <p:xfrm>
          <a:off x="0" y="142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{3775E8F6-7F68-4EAE-AC4C-3AA9C97DA9F4}</a:tableStyleId>
              </a:tblPr>
              <a:tblGrid>
                <a:gridCol w="3429000"/>
                <a:gridCol w="5715000"/>
              </a:tblGrid>
              <a:tr h="1128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4800" b="1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 - Social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Mesopotamia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Cuneiform - writing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Polytheism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Number system based on 60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Sundial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Ziggurats - temples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Egypt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Hieroglyphics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Polytheism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Pyramids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Geometry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365 day calendar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Medically advanced (embalming&amp; mummification)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124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Indus Valley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Plumbing &amp; sewage system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Urban planning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Standardized brick industry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</a:tr>
              <a:tr h="146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Huang He (Yellow River) China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Pictograms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Ancestor worship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Royal palaces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Large royal tombs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Huang He</a:t>
            </a:r>
          </a:p>
        </p:txBody>
      </p:sp>
      <p:pic>
        <p:nvPicPr>
          <p:cNvPr id="239" name="Shape 2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05000"/>
            <a:ext cx="3808412" cy="438943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685800" y="6248400"/>
            <a:ext cx="3581399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http://www.art-virtue.com/introduction/GiaGuWen.gif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685800" y="1371600"/>
            <a:ext cx="2895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Pictograms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1828800"/>
            <a:ext cx="2959100" cy="44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5410200" y="6400800"/>
            <a:ext cx="3200399" cy="230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http://www.buzzle.com/articles/shang-dynasty-china.html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5791200" y="1371600"/>
            <a:ext cx="2514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Bronze Ware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Shape 249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{2F0DF7C6-8EFB-4BAC-973B-F54CD9C99999}</a:tableStyleId>
              </a:tblPr>
              <a:tblGrid>
                <a:gridCol w="1828800"/>
                <a:gridCol w="3798875"/>
                <a:gridCol w="35163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3200" b="1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Mesoamerica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3200" b="1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The Andes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44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olitical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Olmec &amp; Maya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City-states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Rulers considered children of gods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Caral , Moche, Chavin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Centralized government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</a:tr>
              <a:tr h="174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44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conomic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Agriculture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Maize (corn), beans, squash, peppers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Dogs, turkey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Trade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Advanced calendar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Agriculture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Maize, peanuts, potatoes, cotton, llamas, guinea pigs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Trade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  <a:tr h="11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44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eographic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Tropical forests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Slash &amp; burn agriculture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Intercropping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Extensive irrigation of rivers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Vertical climate zones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DDE"/>
                    </a:solidFill>
                  </a:tcPr>
                </a:tc>
              </a:tr>
              <a:tr h="21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erriweather"/>
                        <a:buNone/>
                      </a:pPr>
                      <a:r>
                        <a:rPr lang="en-US" sz="44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ocial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Hieroglyphics 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most advanced writing system in the ancient world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Monumental architecture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Large urban centers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As many as 100,000 – 200,000 inhabitants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Polytheism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Monumental architecture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Quipu – system of knotted string  used to keep records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0C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848725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-US" sz="26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earliest civilizations formed in the areas below.  Why do you think they developed in these locations?</a:t>
            </a: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27166"/>
            <a:ext cx="9144000" cy="395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Mesoamerica &amp; The Andes</a:t>
            </a: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733800"/>
            <a:ext cx="3124199" cy="296068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1066800" y="6642100"/>
            <a:ext cx="27431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http://www.freewebs.com/black-legacy/ancestors.htm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762000" y="3352800"/>
            <a:ext cx="31241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Colossal Olmec Head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143000"/>
            <a:ext cx="3373437" cy="234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4953000" y="3429000"/>
            <a:ext cx="31241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http://www.haciendachichen.com/Chichen-Itza-Yucatan.htm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3200400" y="762000"/>
            <a:ext cx="29717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Mayan Hieroglyphs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800" y="4038600"/>
            <a:ext cx="3771900" cy="254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4495800" y="6642100"/>
            <a:ext cx="3733800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http://www.peruviantimes.com/wp-content/uploads/2010/06/Part-1-Caral.jpg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800600" y="3657600"/>
            <a:ext cx="33527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 of Caral – The Andes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" y="1143000"/>
            <a:ext cx="406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-US" sz="26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Why there?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Climate</a:t>
            </a:r>
          </a:p>
          <a:p>
            <a:pPr marL="914400" marR="0" lvl="2" indent="-2540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●"/>
            </a:pPr>
            <a:r>
              <a:rPr lang="en-US" sz="2100" b="0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Mesopotamia first to develop agriculture then it diffused to Indus Valley and Egypt</a:t>
            </a:r>
          </a:p>
          <a:p>
            <a:pPr marL="914400" marR="0" lvl="2" indent="-2540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●"/>
            </a:pPr>
            <a:r>
              <a:rPr lang="en-US" sz="2100" b="0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 China and later in the Americas, agriculture developed independently from other civilizations 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River access for irrigation and transportation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Seasonal flooding provided fertile soil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Crop surplus, early irrigation projects led to rise of cities, government, social structure, writing, religion and art</a:t>
            </a:r>
          </a:p>
          <a:p>
            <a:pPr marL="914400" marR="0" lvl="2" indent="-2540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</a:pPr>
            <a:endParaRPr sz="2100" b="1" i="1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561" y="1316037"/>
            <a:ext cx="8247061" cy="18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ymbol"/>
              <a:buNone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 TOOL FOR ANALYSIS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 for POLITICAL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935159"/>
            <a:ext cx="8229600" cy="88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-US" sz="26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Political Characteristics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- structures and affairs of government</a:t>
            </a:r>
            <a:r>
              <a:rPr lang="en-US" sz="26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and 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politics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0" y="2821350"/>
            <a:ext cx="6302699" cy="361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hat kind of government? 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id society have conflict</a:t>
            </a: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?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explain.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greements with other societies?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ow did society keep order? Laws, Courts</a:t>
            </a: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..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ignificant leaders (including founders)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id citizens participate  in government? </a:t>
            </a: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 </a:t>
            </a:r>
            <a:r>
              <a:rPr lang="en-US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 how?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437" y="2821350"/>
            <a:ext cx="290512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 for ECONOMIC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935150"/>
            <a:ext cx="8229600" cy="10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-US" sz="22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Economic Characteristics</a:t>
            </a:r>
            <a:r>
              <a:rPr lang="en-US" sz="22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</a:t>
            </a:r>
            <a:r>
              <a:rPr lang="en-US" sz="2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</a:t>
            </a:r>
            <a:r>
              <a:rPr lang="en-US" sz="22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roduction, development, and management of material wealth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062" y="2971350"/>
            <a:ext cx="279082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57200" y="2656150"/>
            <a:ext cx="5785500" cy="408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39762" lvl="1" indent="-246062" rtl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Who controlled industry?</a:t>
            </a:r>
          </a:p>
          <a:p>
            <a:pPr marL="639762" lvl="1" indent="-246062" rtl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main way society supported itself?</a:t>
            </a:r>
          </a:p>
          <a:p>
            <a:pPr marL="639762" lvl="1" indent="-246062" rtl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Who did the work? </a:t>
            </a:r>
          </a:p>
          <a:p>
            <a:pPr marL="639762" lvl="1" indent="-246062" rtl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Technological advancements that affected the economy?</a:t>
            </a:r>
          </a:p>
          <a:p>
            <a:pPr marL="639762" lvl="1" indent="-246062" rtl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Did society trade with other societies?</a:t>
            </a:r>
          </a:p>
          <a:p>
            <a:pPr marL="639762" lvl="1" indent="-246062" rtl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Where did women and slaves fit into the economy?</a:t>
            </a:r>
          </a:p>
          <a:p>
            <a:pPr marL="639762" lvl="1" indent="-246062" rtl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Did they have a currency or did they barter for goods?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 for GEOGRAPHICAL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935159"/>
            <a:ext cx="8229600" cy="99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Geographic Characteristics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</a:t>
            </a:r>
            <a:r>
              <a:rPr lang="en-US" sz="24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Physical features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and the distribution of those features.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457200" y="2686175"/>
            <a:ext cx="5604899" cy="38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39762" lvl="1" indent="-246062" rtl="0"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Where is it?  </a:t>
            </a:r>
          </a:p>
          <a:p>
            <a:pPr marL="639762" lvl="1" indent="-246062" rtl="0"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physical geography and climate?</a:t>
            </a:r>
          </a:p>
          <a:p>
            <a:pPr marL="639762" lvl="1" indent="-246062" rtl="0"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Human Interaction: how do they adapt to or modify their environment?</a:t>
            </a:r>
          </a:p>
          <a:p>
            <a:pPr marL="639762" lvl="1" indent="-246062" rtl="0"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Movement: how did people get around?</a:t>
            </a:r>
          </a:p>
          <a:p>
            <a:pPr marL="639762" lvl="1" indent="-246062" rtl="0"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Spatial Diffusion:  geographically isolated or was their contact with other groups?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162" y="3105900"/>
            <a:ext cx="2962275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 for SOCIAL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935159"/>
            <a:ext cx="8229600" cy="82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-US" sz="24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Social Characteristics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way people live together in communities or similar organized groups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700" y="2925250"/>
            <a:ext cx="2990850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57200" y="2761050"/>
            <a:ext cx="5545500" cy="373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39762" lvl="1" indent="-246062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Patriarchal?  Matriarchal?</a:t>
            </a:r>
          </a:p>
          <a:p>
            <a:pPr marL="639762" lvl="1" indent="-246062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Role of women and children?</a:t>
            </a:r>
          </a:p>
          <a:p>
            <a:pPr marL="639762" lvl="1" indent="-246062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types of social classes did they have?</a:t>
            </a:r>
          </a:p>
          <a:p>
            <a:pPr marL="639762" lvl="1" indent="-246062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Social Inequalities? (women, slavery, etc..)</a:t>
            </a:r>
          </a:p>
          <a:p>
            <a:pPr marL="639762" lvl="1" indent="-246062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were their religious beliefs</a:t>
            </a:r>
          </a:p>
          <a:p>
            <a:pPr marL="639762" lvl="1" indent="-246062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Did they have education system?</a:t>
            </a:r>
          </a:p>
          <a:p>
            <a:pPr marL="639762" lvl="1" indent="-246062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Language?</a:t>
            </a:r>
          </a:p>
          <a:p>
            <a:pPr marL="639762" lvl="1" indent="-246062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Lifestyle?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PEGS Chart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618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-US" sz="24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complete the PEGS chart for each region in stations. 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Mesopotamia pg. </a:t>
            </a:r>
            <a:r>
              <a:rPr lang="en-US" sz="22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29-34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Egypt (Nile River Valley) pg. </a:t>
            </a:r>
            <a:r>
              <a:rPr lang="en-US" sz="22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35-41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Indus Valley pg. </a:t>
            </a:r>
            <a:r>
              <a:rPr lang="en-US" sz="22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44-49</a:t>
            </a:r>
            <a:r>
              <a:rPr lang="en-US" sz="22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Huang He (Yellow) River / China pg. </a:t>
            </a:r>
            <a:r>
              <a:rPr lang="en-US" sz="22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50-55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2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Mesoamerica pg </a:t>
            </a:r>
            <a:r>
              <a:rPr lang="en-US" sz="22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240-249</a:t>
            </a:r>
            <a:r>
              <a:rPr lang="en-US" sz="2200" b="1" i="1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On-screen Show (4:3)</PresentationFormat>
  <Paragraphs>197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1_Flow</vt:lpstr>
      <vt:lpstr>Flow</vt:lpstr>
      <vt:lpstr>2_Flow</vt:lpstr>
      <vt:lpstr>3_Flow</vt:lpstr>
      <vt:lpstr>PowerPoint Presentation</vt:lpstr>
      <vt:lpstr>PowerPoint Presentation</vt:lpstr>
      <vt:lpstr>PowerPoint Presentation</vt:lpstr>
      <vt:lpstr>PowerPoint Presentation</vt:lpstr>
      <vt:lpstr>P for POLITICAL</vt:lpstr>
      <vt:lpstr>E for ECONOMIC</vt:lpstr>
      <vt:lpstr>G for GEOGRAPHICAL</vt:lpstr>
      <vt:lpstr>S for SOCIAL</vt:lpstr>
      <vt:lpstr>PEGS Chart</vt:lpstr>
      <vt:lpstr>Activity</vt:lpstr>
      <vt:lpstr>PowerPoint Presentation</vt:lpstr>
      <vt:lpstr>Mesopotamia</vt:lpstr>
      <vt:lpstr>PowerPoint Presentation</vt:lpstr>
      <vt:lpstr>            Egypt</vt:lpstr>
      <vt:lpstr>PowerPoint Presentation</vt:lpstr>
      <vt:lpstr>Indus Valley</vt:lpstr>
      <vt:lpstr>PowerPoint Presentation</vt:lpstr>
      <vt:lpstr>Huang He</vt:lpstr>
      <vt:lpstr>PowerPoint Presentation</vt:lpstr>
      <vt:lpstr>Mesoamerica &amp; The Andes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Kelsy_Quinn</dc:creator>
  <cp:lastModifiedBy>e136126</cp:lastModifiedBy>
  <cp:revision>1</cp:revision>
  <dcterms:modified xsi:type="dcterms:W3CDTF">2015-08-31T15:13:33Z</dcterms:modified>
</cp:coreProperties>
</file>